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6" r:id="rId4"/>
  </p:sldMasterIdLst>
  <p:notesMasterIdLst>
    <p:notesMasterId r:id="rId30"/>
  </p:notesMasterIdLst>
  <p:handoutMasterIdLst>
    <p:handoutMasterId r:id="rId31"/>
  </p:handoutMasterIdLst>
  <p:sldIdLst>
    <p:sldId id="316" r:id="rId5"/>
    <p:sldId id="315" r:id="rId6"/>
    <p:sldId id="261" r:id="rId7"/>
    <p:sldId id="297" r:id="rId8"/>
    <p:sldId id="296" r:id="rId9"/>
    <p:sldId id="264" r:id="rId10"/>
    <p:sldId id="312" r:id="rId11"/>
    <p:sldId id="277" r:id="rId12"/>
    <p:sldId id="298" r:id="rId13"/>
    <p:sldId id="262" r:id="rId14"/>
    <p:sldId id="302" r:id="rId15"/>
    <p:sldId id="303" r:id="rId16"/>
    <p:sldId id="270" r:id="rId17"/>
    <p:sldId id="313" r:id="rId18"/>
    <p:sldId id="308" r:id="rId19"/>
    <p:sldId id="309" r:id="rId20"/>
    <p:sldId id="320" r:id="rId21"/>
    <p:sldId id="310" r:id="rId22"/>
    <p:sldId id="305" r:id="rId23"/>
    <p:sldId id="319" r:id="rId24"/>
    <p:sldId id="317" r:id="rId25"/>
    <p:sldId id="318" r:id="rId26"/>
    <p:sldId id="321" r:id="rId27"/>
    <p:sldId id="266" r:id="rId28"/>
    <p:sldId id="31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6D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86506" autoAdjust="0"/>
  </p:normalViewPr>
  <p:slideViewPr>
    <p:cSldViewPr snapToGrid="0">
      <p:cViewPr>
        <p:scale>
          <a:sx n="68" d="100"/>
          <a:sy n="68" d="100"/>
        </p:scale>
        <p:origin x="1253" y="125"/>
      </p:cViewPr>
      <p:guideLst>
        <p:guide orient="horz" pos="33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commentAuthors" Target="commentAuthors.xml"/><Relationship Id="rId37"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3F6ED8B-CF52-4A64-BACC-61D9C1041E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D7022B2-02C5-4E03-99BC-0BA3C57AC49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352A77B-D33C-49B3-A83C-450AA2ED72B3}" type="datetimeFigureOut">
              <a:rPr lang="en-US" smtClean="0"/>
              <a:t>3/25/2023</a:t>
            </a:fld>
            <a:endParaRPr lang="en-US" dirty="0"/>
          </a:p>
        </p:txBody>
      </p:sp>
      <p:sp>
        <p:nvSpPr>
          <p:cNvPr id="4" name="Footer Placeholder 3">
            <a:extLst>
              <a:ext uri="{FF2B5EF4-FFF2-40B4-BE49-F238E27FC236}">
                <a16:creationId xmlns:a16="http://schemas.microsoft.com/office/drawing/2014/main" id="{BC3FEE8C-8D38-4F2A-950E-071C6823E2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C567A6D-959B-4552-AB8D-4CCA819CAA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BF9A36D-7FAC-478F-9944-F324014F6FD1}" type="slidenum">
              <a:rPr lang="en-US" smtClean="0"/>
              <a:t>‹#›</a:t>
            </a:fld>
            <a:endParaRPr lang="en-US" dirty="0"/>
          </a:p>
        </p:txBody>
      </p:sp>
    </p:spTree>
    <p:extLst>
      <p:ext uri="{BB962C8B-B14F-4D97-AF65-F5344CB8AC3E}">
        <p14:creationId xmlns:p14="http://schemas.microsoft.com/office/powerpoint/2010/main" val="1342467698"/>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8D8F9A-F5CB-4EF8-A859-ED5E107B9763}" type="datetimeFigureOut">
              <a:rPr lang="en-US" smtClean="0"/>
              <a:t>3/25/2023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B9A9E5-4F7F-4A7D-9DE1-899232329269}" type="slidenum">
              <a:rPr lang="en-US" smtClean="0"/>
              <a:t>‹#›</a:t>
            </a:fld>
            <a:endParaRPr lang="en-US" dirty="0"/>
          </a:p>
        </p:txBody>
      </p:sp>
    </p:spTree>
    <p:extLst>
      <p:ext uri="{BB962C8B-B14F-4D97-AF65-F5344CB8AC3E}">
        <p14:creationId xmlns:p14="http://schemas.microsoft.com/office/powerpoint/2010/main" val="1387783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we’re freshman, we optimize our schedule so that all of our classes line up back to back and are near each other, but then in between classes I walk all the way back to the furthest Heritage Halls building to eat lunch.</a:t>
            </a:r>
          </a:p>
          <a:p>
            <a:endParaRPr lang="en-US" dirty="0"/>
          </a:p>
          <a:p>
            <a:r>
              <a:rPr lang="en-US" dirty="0"/>
              <a:t>We plan to optimize our workouts, but then we sit around in between sets and a 45 minute lifting session turns into an hour and a half.</a:t>
            </a:r>
          </a:p>
          <a:p>
            <a:endParaRPr lang="en-US" dirty="0"/>
          </a:p>
          <a:p>
            <a:r>
              <a:rPr lang="en-US" dirty="0"/>
              <a:t>We want to be Christlike, but none of us are actually perfect.</a:t>
            </a:r>
          </a:p>
        </p:txBody>
      </p:sp>
      <p:sp>
        <p:nvSpPr>
          <p:cNvPr id="4" name="Slide Number Placeholder 3"/>
          <p:cNvSpPr>
            <a:spLocks noGrp="1"/>
          </p:cNvSpPr>
          <p:nvPr>
            <p:ph type="sldNum" sz="quarter" idx="5"/>
          </p:nvPr>
        </p:nvSpPr>
        <p:spPr/>
        <p:txBody>
          <a:bodyPr/>
          <a:lstStyle/>
          <a:p>
            <a:fld id="{D4B9A9E5-4F7F-4A7D-9DE1-899232329269}" type="slidenum">
              <a:rPr lang="en-US" smtClean="0"/>
              <a:t>1</a:t>
            </a:fld>
            <a:endParaRPr lang="en-US" dirty="0"/>
          </a:p>
        </p:txBody>
      </p:sp>
    </p:spTree>
    <p:extLst>
      <p:ext uri="{BB962C8B-B14F-4D97-AF65-F5344CB8AC3E}">
        <p14:creationId xmlns:p14="http://schemas.microsoft.com/office/powerpoint/2010/main" val="2923813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24</a:t>
            </a:fld>
            <a:endParaRPr lang="en-US" dirty="0"/>
          </a:p>
        </p:txBody>
      </p:sp>
    </p:spTree>
    <p:extLst>
      <p:ext uri="{BB962C8B-B14F-4D97-AF65-F5344CB8AC3E}">
        <p14:creationId xmlns:p14="http://schemas.microsoft.com/office/powerpoint/2010/main" val="2018841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4</a:t>
            </a:fld>
            <a:endParaRPr lang="en-US" dirty="0"/>
          </a:p>
        </p:txBody>
      </p:sp>
    </p:spTree>
    <p:extLst>
      <p:ext uri="{BB962C8B-B14F-4D97-AF65-F5344CB8AC3E}">
        <p14:creationId xmlns:p14="http://schemas.microsoft.com/office/powerpoint/2010/main" val="8665355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For example, the thought of giving up the ball without walking away with points on that possession (if in field goal range) was/is hard to get past and readily criticized on broadcasts and by analysts. Similarly, outside of field goal range, it is much “safer” to punt the ball away rather than risk giving the other team a short field to work with. Additionally, an unsuccessful effort on fourth down could be reason to heavily criticize a coach for their poor decision making, while </a:t>
            </a:r>
            <a:r>
              <a:rPr lang="en-US" b="0" i="0" dirty="0">
                <a:effectLst/>
                <a:latin typeface="Arial" panose="020B0604020202020204" pitchFamily="34" charset="0"/>
              </a:rPr>
              <a:t>if the decision results in a win, attention will be drawn to the coach’s foresight and genius.</a:t>
            </a:r>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5</a:t>
            </a:fld>
            <a:endParaRPr lang="en-US" dirty="0"/>
          </a:p>
        </p:txBody>
      </p:sp>
    </p:spTree>
    <p:extLst>
      <p:ext uri="{BB962C8B-B14F-4D97-AF65-F5344CB8AC3E}">
        <p14:creationId xmlns:p14="http://schemas.microsoft.com/office/powerpoint/2010/main" val="1389672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7</a:t>
            </a:fld>
            <a:endParaRPr lang="en-US" dirty="0"/>
          </a:p>
        </p:txBody>
      </p:sp>
    </p:spTree>
    <p:extLst>
      <p:ext uri="{BB962C8B-B14F-4D97-AF65-F5344CB8AC3E}">
        <p14:creationId xmlns:p14="http://schemas.microsoft.com/office/powerpoint/2010/main" val="4051878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Virgil carter was a quarterback at BYU in the 60s, studied math, and when he was a quarterback in the NFL for the Cincinnati Bengals at the time of this paper.</a:t>
            </a:r>
          </a:p>
        </p:txBody>
      </p:sp>
      <p:sp>
        <p:nvSpPr>
          <p:cNvPr id="4" name="Slide Number Placeholder 3"/>
          <p:cNvSpPr>
            <a:spLocks noGrp="1"/>
          </p:cNvSpPr>
          <p:nvPr>
            <p:ph type="sldNum" sz="quarter" idx="5"/>
          </p:nvPr>
        </p:nvSpPr>
        <p:spPr/>
        <p:txBody>
          <a:bodyPr/>
          <a:lstStyle/>
          <a:p>
            <a:fld id="{D4B9A9E5-4F7F-4A7D-9DE1-899232329269}" type="slidenum">
              <a:rPr lang="en-US" smtClean="0"/>
              <a:t>8</a:t>
            </a:fld>
            <a:endParaRPr lang="en-US" dirty="0"/>
          </a:p>
        </p:txBody>
      </p:sp>
    </p:spTree>
    <p:extLst>
      <p:ext uri="{BB962C8B-B14F-4D97-AF65-F5344CB8AC3E}">
        <p14:creationId xmlns:p14="http://schemas.microsoft.com/office/powerpoint/2010/main" val="1613053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First, what is inverse optimization? Broadly, inverse optimization takes decisions as the input and infers the objective function that makes these inputs optimal. It provides a way to explain the gaps between optimization model output recommendations and observed decisions.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Profit maximization, job security, etc.</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12</a:t>
            </a:fld>
            <a:endParaRPr lang="en-US" dirty="0"/>
          </a:p>
        </p:txBody>
      </p:sp>
    </p:spTree>
    <p:extLst>
      <p:ext uri="{BB962C8B-B14F-4D97-AF65-F5344CB8AC3E}">
        <p14:creationId xmlns:p14="http://schemas.microsoft.com/office/powerpoint/2010/main" val="3345483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14</a:t>
            </a:fld>
            <a:endParaRPr lang="en-US" dirty="0"/>
          </a:p>
        </p:txBody>
      </p:sp>
    </p:spTree>
    <p:extLst>
      <p:ext uri="{BB962C8B-B14F-4D97-AF65-F5344CB8AC3E}">
        <p14:creationId xmlns:p14="http://schemas.microsoft.com/office/powerpoint/2010/main" val="18527478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15</a:t>
            </a:fld>
            <a:endParaRPr lang="en-US" dirty="0"/>
          </a:p>
        </p:txBody>
      </p:sp>
    </p:spTree>
    <p:extLst>
      <p:ext uri="{BB962C8B-B14F-4D97-AF65-F5344CB8AC3E}">
        <p14:creationId xmlns:p14="http://schemas.microsoft.com/office/powerpoint/2010/main" val="39368942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16</a:t>
            </a:fld>
            <a:endParaRPr lang="en-US" dirty="0"/>
          </a:p>
        </p:txBody>
      </p:sp>
    </p:spTree>
    <p:extLst>
      <p:ext uri="{BB962C8B-B14F-4D97-AF65-F5344CB8AC3E}">
        <p14:creationId xmlns:p14="http://schemas.microsoft.com/office/powerpoint/2010/main" val="752859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1.xml"/><Relationship Id="rId5" Type="http://schemas.openxmlformats.org/officeDocument/2006/relationships/image" Target="../media/image23.svg"/><Relationship Id="rId4" Type="http://schemas.openxmlformats.org/officeDocument/2006/relationships/image" Target="../media/image2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cap="all" spc="150" baseline="0"/>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lnSpc>
                <a:spcPct val="100000"/>
              </a:lnSpc>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8" name="Graphic 7">
            <a:extLst>
              <a:ext uri="{FF2B5EF4-FFF2-40B4-BE49-F238E27FC236}">
                <a16:creationId xmlns:a16="http://schemas.microsoft.com/office/drawing/2014/main" id="{A04F1E16-9A84-4D0E-9706-79C396AF6AE6}"/>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913108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cap="all" spc="150" baseline="0" dirty="0">
                <a:solidFill>
                  <a:schemeClr val="bg1"/>
                </a:solidFill>
                <a:latin typeface="+mj-lt"/>
                <a:ea typeface="+mj-ea"/>
                <a:cs typeface="+mj-cs"/>
              </a:defRPr>
            </a:lvl1pPr>
          </a:lstStyle>
          <a:p>
            <a:r>
              <a:rPr lang="en-US"/>
              <a:t>CLICK TO EDIT MASTER TITLE STYLE</a:t>
            </a:r>
          </a:p>
        </p:txBody>
      </p:sp>
      <p:pic>
        <p:nvPicPr>
          <p:cNvPr id="11" name="Graphic 10">
            <a:extLst>
              <a:ext uri="{FF2B5EF4-FFF2-40B4-BE49-F238E27FC236}">
                <a16:creationId xmlns:a16="http://schemas.microsoft.com/office/drawing/2014/main" id="{B38B0D13-BD5F-460B-B337-F4A9342026D0}"/>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65141" y="2358007"/>
            <a:ext cx="2438400" cy="2019300"/>
          </a:xfrm>
          <a:prstGeom prst="rect">
            <a:avLst/>
          </a:prstGeom>
        </p:spPr>
      </p:pic>
      <p:pic>
        <p:nvPicPr>
          <p:cNvPr id="13" name="Graphic 12">
            <a:extLst>
              <a:ext uri="{FF2B5EF4-FFF2-40B4-BE49-F238E27FC236}">
                <a16:creationId xmlns:a16="http://schemas.microsoft.com/office/drawing/2014/main" id="{BE72876B-D3DA-4462-9E24-3354D8D02A27}"/>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0625" y="2531837"/>
            <a:ext cx="2190750" cy="1943100"/>
          </a:xfrm>
          <a:prstGeom prst="rect">
            <a:avLst/>
          </a:prstGeom>
        </p:spPr>
      </p:pic>
      <p:pic>
        <p:nvPicPr>
          <p:cNvPr id="15" name="Graphic 14">
            <a:extLst>
              <a:ext uri="{FF2B5EF4-FFF2-40B4-BE49-F238E27FC236}">
                <a16:creationId xmlns:a16="http://schemas.microsoft.com/office/drawing/2014/main" id="{14A539B6-6E3F-41BA-ACE2-76E8BB651636}"/>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345608" y="2421056"/>
            <a:ext cx="2324100" cy="2057400"/>
          </a:xfrm>
          <a:prstGeom prst="rect">
            <a:avLst/>
          </a:prstGeom>
        </p:spPr>
      </p:pic>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063855" y="3064615"/>
            <a:ext cx="1240971" cy="823912"/>
          </a:xfrm>
        </p:spPr>
        <p:txBody>
          <a:bodyPr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Text Placeholder 2">
            <a:extLst>
              <a:ext uri="{FF2B5EF4-FFF2-40B4-BE49-F238E27FC236}">
                <a16:creationId xmlns:a16="http://schemas.microsoft.com/office/drawing/2014/main" id="{A066E2EA-C6EA-4A02-818E-33BD582D92E7}"/>
              </a:ext>
            </a:extLst>
          </p:cNvPr>
          <p:cNvSpPr>
            <a:spLocks noGrp="1"/>
          </p:cNvSpPr>
          <p:nvPr>
            <p:ph type="body" idx="15" hasCustomPrompt="1"/>
          </p:nvPr>
        </p:nvSpPr>
        <p:spPr>
          <a:xfrm>
            <a:off x="5475514" y="3064615"/>
            <a:ext cx="1240971" cy="823912"/>
          </a:xfrm>
        </p:spPr>
        <p:txBody>
          <a:bodyPr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4" name="Text Placeholder 2">
            <a:extLst>
              <a:ext uri="{FF2B5EF4-FFF2-40B4-BE49-F238E27FC236}">
                <a16:creationId xmlns:a16="http://schemas.microsoft.com/office/drawing/2014/main" id="{97B9C3B0-3522-407C-B662-631E19ECC95F}"/>
              </a:ext>
            </a:extLst>
          </p:cNvPr>
          <p:cNvSpPr>
            <a:spLocks noGrp="1"/>
          </p:cNvSpPr>
          <p:nvPr>
            <p:ph type="body" idx="16" hasCustomPrompt="1"/>
          </p:nvPr>
        </p:nvSpPr>
        <p:spPr>
          <a:xfrm>
            <a:off x="8887174" y="3064615"/>
            <a:ext cx="1240971" cy="823912"/>
          </a:xfrm>
        </p:spPr>
        <p:txBody>
          <a:bodyPr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129698" y="4824188"/>
            <a:ext cx="3124093" cy="462927"/>
          </a:xfrm>
        </p:spPr>
        <p:txBody>
          <a:bodyPr>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82D8880F-3EAC-45C9-91F2-19A193791A18}"/>
              </a:ext>
            </a:extLst>
          </p:cNvPr>
          <p:cNvSpPr>
            <a:spLocks noGrp="1"/>
          </p:cNvSpPr>
          <p:nvPr>
            <p:ph sz="half" idx="17"/>
          </p:nvPr>
        </p:nvSpPr>
        <p:spPr>
          <a:xfrm>
            <a:off x="1129698" y="5280763"/>
            <a:ext cx="3124093" cy="462927"/>
          </a:xfrm>
        </p:spPr>
        <p:txBody>
          <a:bodyPr>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526261" y="4824188"/>
            <a:ext cx="3139479" cy="462927"/>
          </a:xfrm>
        </p:spPr>
        <p:txBody>
          <a:bodyPr>
            <a:normAutofit/>
          </a:bodyPr>
          <a:lstStyle>
            <a:lvl1pPr marL="0" indent="0" algn="ctr">
              <a:lnSpc>
                <a:spcPct val="100000"/>
              </a:lnSpc>
              <a:buNone/>
              <a:defRPr sz="2000" cap="all" spc="50" baseline="0">
                <a:solidFill>
                  <a:schemeClr val="bg1"/>
                </a:solidFill>
              </a:defRPr>
            </a:lvl1pPr>
            <a:lvl2pPr marL="457200" indent="0">
              <a:lnSpc>
                <a:spcPct val="100000"/>
              </a:lnSpc>
              <a:buNone/>
              <a:defRPr sz="2000" cap="all"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6" name="Content Placeholder 5">
            <a:extLst>
              <a:ext uri="{FF2B5EF4-FFF2-40B4-BE49-F238E27FC236}">
                <a16:creationId xmlns:a16="http://schemas.microsoft.com/office/drawing/2014/main" id="{9019518E-E850-403D-A5B5-4B53F8C4A56B}"/>
              </a:ext>
            </a:extLst>
          </p:cNvPr>
          <p:cNvSpPr>
            <a:spLocks noGrp="1"/>
          </p:cNvSpPr>
          <p:nvPr>
            <p:ph sz="quarter" idx="18"/>
          </p:nvPr>
        </p:nvSpPr>
        <p:spPr>
          <a:xfrm>
            <a:off x="4526261" y="5280763"/>
            <a:ext cx="3139479" cy="462927"/>
          </a:xfrm>
        </p:spPr>
        <p:txBody>
          <a:bodyPr>
            <a:normAutofit/>
          </a:bodyPr>
          <a:lstStyle>
            <a:lvl1pPr marL="0" indent="0" algn="ctr">
              <a:lnSpc>
                <a:spcPct val="100000"/>
              </a:lnSpc>
              <a:buNone/>
              <a:defRPr sz="1400" cap="none" spc="50" baseline="0">
                <a:solidFill>
                  <a:schemeClr val="bg1"/>
                </a:solidFill>
              </a:defRPr>
            </a:lvl1pPr>
            <a:lvl2pPr marL="457200" indent="0" algn="ctr">
              <a:lnSpc>
                <a:spcPct val="100000"/>
              </a:lnSpc>
              <a:buNone/>
              <a:defRPr sz="1400" cap="none"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a:p>
            <a:pPr lvl="1"/>
            <a:r>
              <a:rPr lang="en-US"/>
              <a:t>Second level</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7938210" y="4824188"/>
            <a:ext cx="3124093" cy="462927"/>
          </a:xfrm>
        </p:spPr>
        <p:txBody>
          <a:bodyPr>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A8058154-45E5-403E-B714-AC85774F391F}"/>
              </a:ext>
            </a:extLst>
          </p:cNvPr>
          <p:cNvSpPr>
            <a:spLocks noGrp="1"/>
          </p:cNvSpPr>
          <p:nvPr>
            <p:ph sz="half" idx="19"/>
          </p:nvPr>
        </p:nvSpPr>
        <p:spPr>
          <a:xfrm>
            <a:off x="7938210" y="5280763"/>
            <a:ext cx="3124093" cy="462927"/>
          </a:xfrm>
        </p:spPr>
        <p:txBody>
          <a:bodyPr>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44261931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3021740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AE202E03-5C65-4305-B969-65220AD41002}"/>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41825" b="23071"/>
          <a:stretch/>
        </p:blipFill>
        <p:spPr>
          <a:xfrm flipH="1">
            <a:off x="0" y="0"/>
            <a:ext cx="5441888" cy="6858000"/>
          </a:xfrm>
          <a:custGeom>
            <a:avLst/>
            <a:gdLst>
              <a:gd name="connsiteX0" fmla="*/ 5441888 w 5441888"/>
              <a:gd name="connsiteY0" fmla="*/ 0 h 6858000"/>
              <a:gd name="connsiteX1" fmla="*/ 0 w 5441888"/>
              <a:gd name="connsiteY1" fmla="*/ 0 h 6858000"/>
              <a:gd name="connsiteX2" fmla="*/ 0 w 5441888"/>
              <a:gd name="connsiteY2" fmla="*/ 6858000 h 6858000"/>
              <a:gd name="connsiteX3" fmla="*/ 5441888 w 544188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441888" h="6858000">
                <a:moveTo>
                  <a:pt x="5441888" y="0"/>
                </a:moveTo>
                <a:lnTo>
                  <a:pt x="0" y="0"/>
                </a:lnTo>
                <a:lnTo>
                  <a:pt x="0" y="6858000"/>
                </a:lnTo>
                <a:lnTo>
                  <a:pt x="5441888" y="6858000"/>
                </a:lnTo>
                <a:close/>
              </a:path>
            </a:pathLst>
          </a:custGeom>
        </p:spPr>
      </p:pic>
      <p:sp>
        <p:nvSpPr>
          <p:cNvPr id="19" name="Title 1">
            <a:extLst>
              <a:ext uri="{FF2B5EF4-FFF2-40B4-BE49-F238E27FC236}">
                <a16:creationId xmlns:a16="http://schemas.microsoft.com/office/drawing/2014/main" id="{1E1C8C6D-0530-475B-A7F7-0E00C33ACFEB}"/>
              </a:ext>
            </a:extLst>
          </p:cNvPr>
          <p:cNvSpPr>
            <a:spLocks noGrp="1"/>
          </p:cNvSpPr>
          <p:nvPr>
            <p:ph type="title" hasCustomPrompt="1"/>
          </p:nvPr>
        </p:nvSpPr>
        <p:spPr>
          <a:xfrm>
            <a:off x="5920169" y="1152771"/>
            <a:ext cx="5431971" cy="846301"/>
          </a:xfrm>
        </p:spPr>
        <p:txBody>
          <a:bodyPr anchor="t">
            <a:normAutofit/>
          </a:bodyPr>
          <a:lstStyle>
            <a:lvl1pPr>
              <a:defRPr lang="en-US" sz="2800" kern="1200" cap="all" spc="150" baseline="0" dirty="0">
                <a:solidFill>
                  <a:schemeClr val="tx1"/>
                </a:solidFill>
                <a:latin typeface="+mj-lt"/>
                <a:ea typeface="+mj-ea"/>
                <a:cs typeface="+mj-cs"/>
              </a:defRPr>
            </a:lvl1pPr>
          </a:lstStyle>
          <a:p>
            <a:r>
              <a:rPr lang="en-US"/>
              <a:t>CLICK TO EDIT MASTER TITLE STYLE</a:t>
            </a:r>
          </a:p>
        </p:txBody>
      </p:sp>
      <p:sp>
        <p:nvSpPr>
          <p:cNvPr id="20" name="Text Placeholder 15">
            <a:extLst>
              <a:ext uri="{FF2B5EF4-FFF2-40B4-BE49-F238E27FC236}">
                <a16:creationId xmlns:a16="http://schemas.microsoft.com/office/drawing/2014/main" id="{3D2778A3-7084-4333-8349-03B1FEB5FE75}"/>
              </a:ext>
            </a:extLst>
          </p:cNvPr>
          <p:cNvSpPr>
            <a:spLocks noGrp="1"/>
          </p:cNvSpPr>
          <p:nvPr>
            <p:ph type="body" sz="quarter" idx="13" hasCustomPrompt="1"/>
          </p:nvPr>
        </p:nvSpPr>
        <p:spPr>
          <a:xfrm>
            <a:off x="5922254" y="2469515"/>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70ED2545-F96B-400C-B6F4-F1D2D83B7243}"/>
              </a:ext>
            </a:extLst>
          </p:cNvPr>
          <p:cNvSpPr>
            <a:spLocks noGrp="1"/>
          </p:cNvSpPr>
          <p:nvPr>
            <p:ph type="body" sz="quarter" idx="15" hasCustomPrompt="1"/>
          </p:nvPr>
        </p:nvSpPr>
        <p:spPr>
          <a:xfrm>
            <a:off x="5921828" y="2798940"/>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6" name="Text Placeholder 15">
            <a:extLst>
              <a:ext uri="{FF2B5EF4-FFF2-40B4-BE49-F238E27FC236}">
                <a16:creationId xmlns:a16="http://schemas.microsoft.com/office/drawing/2014/main" id="{4A2FECA2-3808-47DC-84EB-CD3395C2052D}"/>
              </a:ext>
            </a:extLst>
          </p:cNvPr>
          <p:cNvSpPr>
            <a:spLocks noGrp="1"/>
          </p:cNvSpPr>
          <p:nvPr>
            <p:ph type="body" sz="quarter" idx="23" hasCustomPrompt="1"/>
          </p:nvPr>
        </p:nvSpPr>
        <p:spPr>
          <a:xfrm>
            <a:off x="5922254" y="3569311"/>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27" name="Text Placeholder 18">
            <a:extLst>
              <a:ext uri="{FF2B5EF4-FFF2-40B4-BE49-F238E27FC236}">
                <a16:creationId xmlns:a16="http://schemas.microsoft.com/office/drawing/2014/main" id="{24393B9A-03C4-45C1-8172-F8B354458A48}"/>
              </a:ext>
            </a:extLst>
          </p:cNvPr>
          <p:cNvSpPr>
            <a:spLocks noGrp="1"/>
          </p:cNvSpPr>
          <p:nvPr>
            <p:ph type="body" sz="quarter" idx="24" hasCustomPrompt="1"/>
          </p:nvPr>
        </p:nvSpPr>
        <p:spPr>
          <a:xfrm>
            <a:off x="5921828" y="3898736"/>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8" name="Text Placeholder 15">
            <a:extLst>
              <a:ext uri="{FF2B5EF4-FFF2-40B4-BE49-F238E27FC236}">
                <a16:creationId xmlns:a16="http://schemas.microsoft.com/office/drawing/2014/main" id="{18EC24A5-B4A5-4BAB-AE40-30EB69D6EF73}"/>
              </a:ext>
            </a:extLst>
          </p:cNvPr>
          <p:cNvSpPr>
            <a:spLocks noGrp="1"/>
          </p:cNvSpPr>
          <p:nvPr>
            <p:ph type="body" sz="quarter" idx="25" hasCustomPrompt="1"/>
          </p:nvPr>
        </p:nvSpPr>
        <p:spPr>
          <a:xfrm>
            <a:off x="5922254" y="4669107"/>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726F36C0-4E6A-4A10-960D-11D78D044478}"/>
              </a:ext>
            </a:extLst>
          </p:cNvPr>
          <p:cNvSpPr>
            <a:spLocks noGrp="1"/>
          </p:cNvSpPr>
          <p:nvPr>
            <p:ph type="body" sz="quarter" idx="26" hasCustomPrompt="1"/>
          </p:nvPr>
        </p:nvSpPr>
        <p:spPr>
          <a:xfrm>
            <a:off x="5921828" y="4998532"/>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376933483"/>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l">
              <a:defRPr lang="en-US" sz="2800" kern="1200" spc="150" baseline="0" dirty="0">
                <a:solidFill>
                  <a:schemeClr val="tx1"/>
                </a:solidFill>
                <a:latin typeface="+mj-lt"/>
                <a:ea typeface="+mj-ea"/>
                <a:cs typeface="+mj-cs"/>
              </a:defRPr>
            </a:lvl1pPr>
          </a:lstStyle>
          <a:p>
            <a:r>
              <a:rPr lang="en-US"/>
              <a:t>CLICK TO EDIT MASTER TITLE STYLE</a:t>
            </a:r>
          </a:p>
        </p:txBody>
      </p:sp>
      <p:sp>
        <p:nvSpPr>
          <p:cNvPr id="15" name="Text Placeholder 14">
            <a:extLst>
              <a:ext uri="{FF2B5EF4-FFF2-40B4-BE49-F238E27FC236}">
                <a16:creationId xmlns:a16="http://schemas.microsoft.com/office/drawing/2014/main" id="{B250D272-9B39-4C2D-B0F5-21010D11E437}"/>
              </a:ext>
            </a:extLst>
          </p:cNvPr>
          <p:cNvSpPr>
            <a:spLocks noGrp="1"/>
          </p:cNvSpPr>
          <p:nvPr>
            <p:ph type="body" sz="quarter" idx="16"/>
          </p:nvPr>
        </p:nvSpPr>
        <p:spPr>
          <a:xfrm>
            <a:off x="748749" y="1361938"/>
            <a:ext cx="6765925" cy="496888"/>
          </a:xfrm>
        </p:spPr>
        <p:txBody>
          <a:bodyPr>
            <a:noAutofit/>
          </a:bodyPr>
          <a:lstStyle>
            <a:lvl1pPr marL="0" indent="0">
              <a:buNone/>
              <a:defRPr sz="18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Click to edit Master text styles</a:t>
            </a:r>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286002"/>
            <a:ext cx="6094270" cy="3542143"/>
          </a:xfrm>
        </p:spPr>
        <p:txBody>
          <a:bodyPr/>
          <a:lstStyle/>
          <a:p>
            <a:r>
              <a:rPr lang="en-US"/>
              <a:t>Click icon to add chart</a:t>
            </a:r>
            <a:endParaRPr lang="en-US" dirty="0"/>
          </a:p>
        </p:txBody>
      </p:sp>
      <p:sp>
        <p:nvSpPr>
          <p:cNvPr id="11" name="Text Placeholder 10">
            <a:extLst>
              <a:ext uri="{FF2B5EF4-FFF2-40B4-BE49-F238E27FC236}">
                <a16:creationId xmlns:a16="http://schemas.microsoft.com/office/drawing/2014/main" id="{339C283A-EC40-421C-8A0E-F9A3161C8890}"/>
              </a:ext>
            </a:extLst>
          </p:cNvPr>
          <p:cNvSpPr>
            <a:spLocks noGrp="1"/>
          </p:cNvSpPr>
          <p:nvPr>
            <p:ph type="body" sz="quarter" idx="14"/>
          </p:nvPr>
        </p:nvSpPr>
        <p:spPr>
          <a:xfrm>
            <a:off x="7858125" y="2284624"/>
            <a:ext cx="3147332" cy="306388"/>
          </a:xfrm>
        </p:spPr>
        <p:txBody>
          <a:bodyPr>
            <a:noAutofit/>
          </a:bodyPr>
          <a:lstStyle>
            <a:lvl1pPr marL="0" indent="0">
              <a:buNone/>
              <a:defRPr sz="1400" cap="all" spc="150" baseline="0">
                <a:solidFill>
                  <a:schemeClr val="tx1"/>
                </a:solidFill>
                <a:latin typeface="+mj-lt"/>
              </a:defRPr>
            </a:lvl1pPr>
            <a:lvl2pPr marL="457200" indent="0">
              <a:buNone/>
              <a:defRPr sz="1400"/>
            </a:lvl2pPr>
            <a:lvl3pPr marL="914400" indent="0">
              <a:buNone/>
              <a:defRPr sz="1200"/>
            </a:lvl3pPr>
            <a:lvl4pPr marL="1371600" indent="0">
              <a:buNone/>
              <a:defRPr sz="1100"/>
            </a:lvl4pPr>
            <a:lvl5pPr marL="1828800" indent="0">
              <a:buNone/>
              <a:defRPr sz="1100"/>
            </a:lvl5pPr>
          </a:lstStyle>
          <a:p>
            <a:pPr lvl="0"/>
            <a:r>
              <a:rPr lang="en-US"/>
              <a:t>Click to edit Master text styles</a:t>
            </a:r>
          </a:p>
        </p:txBody>
      </p:sp>
      <p:sp>
        <p:nvSpPr>
          <p:cNvPr id="13" name="Content Placeholder 12">
            <a:extLst>
              <a:ext uri="{FF2B5EF4-FFF2-40B4-BE49-F238E27FC236}">
                <a16:creationId xmlns:a16="http://schemas.microsoft.com/office/drawing/2014/main" id="{305CA2B1-D510-4949-A638-C1A064DA41A7}"/>
              </a:ext>
            </a:extLst>
          </p:cNvPr>
          <p:cNvSpPr>
            <a:spLocks noGrp="1"/>
          </p:cNvSpPr>
          <p:nvPr>
            <p:ph sz="quarter" idx="15" hasCustomPrompt="1"/>
          </p:nvPr>
        </p:nvSpPr>
        <p:spPr>
          <a:xfrm>
            <a:off x="7858125" y="2779713"/>
            <a:ext cx="3148013" cy="3095625"/>
          </a:xfrm>
        </p:spPr>
        <p:txBody>
          <a:bodyPr>
            <a:normAutofit/>
          </a:bodyPr>
          <a:lstStyle>
            <a:lvl1pPr marL="0" indent="0">
              <a:buNone/>
              <a:defRPr sz="1200">
                <a:solidFill>
                  <a:schemeClr val="tx1">
                    <a:lumMod val="65000"/>
                    <a:lumOff val="35000"/>
                  </a:schemeClr>
                </a:solidFill>
              </a:defRPr>
            </a:lvl1pPr>
            <a:lvl2pPr marL="457200" indent="0">
              <a:buNone/>
              <a:defRPr sz="1100">
                <a:solidFill>
                  <a:schemeClr val="tx1">
                    <a:lumMod val="65000"/>
                    <a:lumOff val="35000"/>
                  </a:schemeClr>
                </a:solidFill>
              </a:defRPr>
            </a:lvl2pPr>
            <a:lvl3pPr marL="914400" indent="0">
              <a:buNone/>
              <a:defRPr sz="1050">
                <a:solidFill>
                  <a:schemeClr val="tx1">
                    <a:lumMod val="65000"/>
                    <a:lumOff val="35000"/>
                  </a:schemeClr>
                </a:solidFill>
              </a:defRPr>
            </a:lvl3pPr>
            <a:lvl4pPr marL="1371600" indent="0">
              <a:buNone/>
              <a:defRPr sz="1000">
                <a:solidFill>
                  <a:schemeClr val="tx1">
                    <a:lumMod val="65000"/>
                    <a:lumOff val="35000"/>
                  </a:schemeClr>
                </a:solidFill>
              </a:defRPr>
            </a:lvl4pPr>
            <a:lvl5pPr marL="1828800" indent="0">
              <a:buNone/>
              <a:defRPr sz="1000">
                <a:solidFill>
                  <a:schemeClr val="tx1">
                    <a:lumMod val="65000"/>
                    <a:lumOff val="35000"/>
                  </a:schemeClr>
                </a:solidFill>
              </a:defRPr>
            </a:lvl5pPr>
          </a:lstStyle>
          <a:p>
            <a:pPr lvl="0"/>
            <a:r>
              <a:rPr lang="en-US" dirty="0"/>
              <a:t>Click to add content</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Pitch Deck</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34910030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46070C-E825-43D0-99F4-8B4614131131}"/>
              </a:ext>
              <a:ext uri="{C183D7F6-B498-43B3-948B-1728B52AA6E4}">
                <adec:decorative xmlns:adec="http://schemas.microsoft.com/office/drawing/2017/decorative" val="1"/>
              </a:ext>
            </a:extLst>
          </p:cNvPr>
          <p:cNvSpPr/>
          <p:nvPr userDrawn="1"/>
        </p:nvSpPr>
        <p:spPr>
          <a:xfrm>
            <a:off x="0" y="3057683"/>
            <a:ext cx="12191998" cy="2010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normAutofit/>
          </a:bodyPr>
          <a:lstStyle>
            <a:lvl1pPr algn="l">
              <a:defRPr lang="en-US" sz="2800" kern="1200" spc="150" baseline="0" dirty="0">
                <a:solidFill>
                  <a:schemeClr val="tx1"/>
                </a:solidFill>
                <a:latin typeface="+mj-lt"/>
                <a:ea typeface="+mj-ea"/>
                <a:cs typeface="+mj-cs"/>
              </a:defRPr>
            </a:lvl1pPr>
          </a:lstStyle>
          <a:p>
            <a:r>
              <a:rPr lang="en-US"/>
              <a:t>CLICK TO EDIT MASTER TITLE STYLE</a:t>
            </a:r>
          </a:p>
        </p:txBody>
      </p:sp>
      <p:sp>
        <p:nvSpPr>
          <p:cNvPr id="6" name="Text Placeholder 10">
            <a:extLst>
              <a:ext uri="{FF2B5EF4-FFF2-40B4-BE49-F238E27FC236}">
                <a16:creationId xmlns:a16="http://schemas.microsoft.com/office/drawing/2014/main" id="{E4E92FC5-6FC2-45C2-9200-3244F9EA69A0}"/>
              </a:ext>
            </a:extLst>
          </p:cNvPr>
          <p:cNvSpPr>
            <a:spLocks noGrp="1"/>
          </p:cNvSpPr>
          <p:nvPr>
            <p:ph type="body" sz="quarter" idx="33" hasCustomPrompt="1"/>
          </p:nvPr>
        </p:nvSpPr>
        <p:spPr>
          <a:xfrm>
            <a:off x="914399" y="3354712"/>
            <a:ext cx="731520" cy="457200"/>
          </a:xfrm>
        </p:spPr>
        <p:txBody>
          <a:bodyPr anchor="ctr"/>
          <a:lstStyle>
            <a:lvl1pPr marL="0" indent="0" algn="l">
              <a:buNone/>
              <a:defRPr sz="1400" b="1">
                <a:solidFill>
                  <a:schemeClr val="tx1"/>
                </a:solidFill>
                <a:latin typeface="+mj-lt"/>
              </a:defRPr>
            </a:lvl1pPr>
          </a:lstStyle>
          <a:p>
            <a:pPr lvl="0"/>
            <a:r>
              <a:rPr lang="en-US"/>
              <a:t>Year</a:t>
            </a:r>
            <a:endParaRPr lang="en-ZA"/>
          </a:p>
        </p:txBody>
      </p:sp>
      <p:sp>
        <p:nvSpPr>
          <p:cNvPr id="7" name="Text Placeholder 10">
            <a:extLst>
              <a:ext uri="{FF2B5EF4-FFF2-40B4-BE49-F238E27FC236}">
                <a16:creationId xmlns:a16="http://schemas.microsoft.com/office/drawing/2014/main" id="{4D75C136-D6C3-4431-8776-997070627AAB}"/>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8" name="Text Placeholder 10">
            <a:extLst>
              <a:ext uri="{FF2B5EF4-FFF2-40B4-BE49-F238E27FC236}">
                <a16:creationId xmlns:a16="http://schemas.microsoft.com/office/drawing/2014/main" id="{FD15D323-BFE3-4ACE-9A2E-C9EB69458B12}"/>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9" name="Text Placeholder 10">
            <a:extLst>
              <a:ext uri="{FF2B5EF4-FFF2-40B4-BE49-F238E27FC236}">
                <a16:creationId xmlns:a16="http://schemas.microsoft.com/office/drawing/2014/main" id="{3B520767-B49F-4503-8120-B66E411F33E4}"/>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0" name="Text Placeholder 10">
            <a:extLst>
              <a:ext uri="{FF2B5EF4-FFF2-40B4-BE49-F238E27FC236}">
                <a16:creationId xmlns:a16="http://schemas.microsoft.com/office/drawing/2014/main" id="{30C2F5A0-E03E-4C89-B9EB-8D48889F5F91}"/>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2" name="Text Placeholder 10">
            <a:extLst>
              <a:ext uri="{FF2B5EF4-FFF2-40B4-BE49-F238E27FC236}">
                <a16:creationId xmlns:a16="http://schemas.microsoft.com/office/drawing/2014/main" id="{59D3CBFE-13C8-4DB1-A831-9393264923E7}"/>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3" name="Text Placeholder 10">
            <a:extLst>
              <a:ext uri="{FF2B5EF4-FFF2-40B4-BE49-F238E27FC236}">
                <a16:creationId xmlns:a16="http://schemas.microsoft.com/office/drawing/2014/main" id="{82385A0A-C61D-4BBD-AC77-D7642F895E22}"/>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14" name="Text Placeholder 10">
            <a:extLst>
              <a:ext uri="{FF2B5EF4-FFF2-40B4-BE49-F238E27FC236}">
                <a16:creationId xmlns:a16="http://schemas.microsoft.com/office/drawing/2014/main" id="{FED89FCE-7507-4C8C-923F-922290589466}"/>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16" name="Text Placeholder 10">
            <a:extLst>
              <a:ext uri="{FF2B5EF4-FFF2-40B4-BE49-F238E27FC236}">
                <a16:creationId xmlns:a16="http://schemas.microsoft.com/office/drawing/2014/main" id="{2A9276DB-F427-4F8E-8E4C-466600F390FD}"/>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17" name="Text Placeholder 10">
            <a:extLst>
              <a:ext uri="{FF2B5EF4-FFF2-40B4-BE49-F238E27FC236}">
                <a16:creationId xmlns:a16="http://schemas.microsoft.com/office/drawing/2014/main" id="{79023948-0C1E-4DAB-B885-1C713409AA08}"/>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5" name="Text Placeholder 10">
            <a:extLst>
              <a:ext uri="{FF2B5EF4-FFF2-40B4-BE49-F238E27FC236}">
                <a16:creationId xmlns:a16="http://schemas.microsoft.com/office/drawing/2014/main" id="{F2F73935-BF53-4510-8B8F-EDB1CD56A1BB}"/>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8" name="Text Placeholder 10">
            <a:extLst>
              <a:ext uri="{FF2B5EF4-FFF2-40B4-BE49-F238E27FC236}">
                <a16:creationId xmlns:a16="http://schemas.microsoft.com/office/drawing/2014/main" id="{4AB6A03C-6180-41ED-A88D-ECBB80D160F2}"/>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9" name="Text Placeholder 10">
            <a:extLst>
              <a:ext uri="{FF2B5EF4-FFF2-40B4-BE49-F238E27FC236}">
                <a16:creationId xmlns:a16="http://schemas.microsoft.com/office/drawing/2014/main" id="{145AD645-55F0-41A9-AC53-ED30BF1340BA}"/>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11" name="Text Placeholder 10">
            <a:extLst>
              <a:ext uri="{FF2B5EF4-FFF2-40B4-BE49-F238E27FC236}">
                <a16:creationId xmlns:a16="http://schemas.microsoft.com/office/drawing/2014/main" id="{AB3645A3-D681-45BF-B195-452D000802CA}"/>
              </a:ext>
            </a:extLst>
          </p:cNvPr>
          <p:cNvSpPr>
            <a:spLocks noGrp="1"/>
          </p:cNvSpPr>
          <p:nvPr>
            <p:ph type="body" sz="quarter" idx="38" hasCustomPrompt="1"/>
          </p:nvPr>
        </p:nvSpPr>
        <p:spPr>
          <a:xfrm>
            <a:off x="914400" y="4292468"/>
            <a:ext cx="731520" cy="457200"/>
          </a:xfrm>
        </p:spPr>
        <p:txBody>
          <a:bodyPr anchor="ctr"/>
          <a:lstStyle>
            <a:lvl1pPr marL="0" indent="0" algn="l">
              <a:buNone/>
              <a:defRPr sz="1400" b="1">
                <a:solidFill>
                  <a:schemeClr val="tx1"/>
                </a:solidFill>
                <a:latin typeface="+mj-lt"/>
              </a:defRPr>
            </a:lvl1pPr>
          </a:lstStyle>
          <a:p>
            <a:pPr lvl="0"/>
            <a:r>
              <a:rPr lang="en-US"/>
              <a:t>Year</a:t>
            </a:r>
            <a:endParaRPr lang="en-ZA"/>
          </a:p>
        </p:txBody>
      </p:sp>
      <p:sp>
        <p:nvSpPr>
          <p:cNvPr id="20" name="Text Placeholder 10">
            <a:extLst>
              <a:ext uri="{FF2B5EF4-FFF2-40B4-BE49-F238E27FC236}">
                <a16:creationId xmlns:a16="http://schemas.microsoft.com/office/drawing/2014/main" id="{C39F248D-01B4-40EE-B483-E8E81806DFBE}"/>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1" name="Text Placeholder 10">
            <a:extLst>
              <a:ext uri="{FF2B5EF4-FFF2-40B4-BE49-F238E27FC236}">
                <a16:creationId xmlns:a16="http://schemas.microsoft.com/office/drawing/2014/main" id="{1D0F1859-7A34-42DF-873E-2CF864E4C4BE}"/>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2" name="Text Placeholder 10">
            <a:extLst>
              <a:ext uri="{FF2B5EF4-FFF2-40B4-BE49-F238E27FC236}">
                <a16:creationId xmlns:a16="http://schemas.microsoft.com/office/drawing/2014/main" id="{6EB397AF-B5C1-40FE-86D4-BA660E4C6E46}"/>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3" name="Text Placeholder 10">
            <a:extLst>
              <a:ext uri="{FF2B5EF4-FFF2-40B4-BE49-F238E27FC236}">
                <a16:creationId xmlns:a16="http://schemas.microsoft.com/office/drawing/2014/main" id="{AF1343D5-DC0F-4C7E-967F-CFC300A2C807}"/>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4" name="Text Placeholder 10">
            <a:extLst>
              <a:ext uri="{FF2B5EF4-FFF2-40B4-BE49-F238E27FC236}">
                <a16:creationId xmlns:a16="http://schemas.microsoft.com/office/drawing/2014/main" id="{9AD688A5-D2DF-4FC3-8171-FAEA8C4F5566}"/>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5" name="Text Placeholder 10">
            <a:extLst>
              <a:ext uri="{FF2B5EF4-FFF2-40B4-BE49-F238E27FC236}">
                <a16:creationId xmlns:a16="http://schemas.microsoft.com/office/drawing/2014/main" id="{EA05A5D4-01B0-4932-B03E-571986E282EA}"/>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6" name="Text Placeholder 10">
            <a:extLst>
              <a:ext uri="{FF2B5EF4-FFF2-40B4-BE49-F238E27FC236}">
                <a16:creationId xmlns:a16="http://schemas.microsoft.com/office/drawing/2014/main" id="{72A84601-CD4F-49ED-8D51-CEF032363058}"/>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8" name="Text Placeholder 10">
            <a:extLst>
              <a:ext uri="{FF2B5EF4-FFF2-40B4-BE49-F238E27FC236}">
                <a16:creationId xmlns:a16="http://schemas.microsoft.com/office/drawing/2014/main" id="{DFC05EC7-9D6C-486B-9E2F-D3612013C0A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29" name="Text Placeholder 10">
            <a:extLst>
              <a:ext uri="{FF2B5EF4-FFF2-40B4-BE49-F238E27FC236}">
                <a16:creationId xmlns:a16="http://schemas.microsoft.com/office/drawing/2014/main" id="{98F455FB-241B-4E1F-B581-FA6CBA239545}"/>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27" name="Text Placeholder 10">
            <a:extLst>
              <a:ext uri="{FF2B5EF4-FFF2-40B4-BE49-F238E27FC236}">
                <a16:creationId xmlns:a16="http://schemas.microsoft.com/office/drawing/2014/main" id="{C49FB196-753D-4A12-9460-57D8AB4B540B}"/>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30" name="Text Placeholder 10">
            <a:extLst>
              <a:ext uri="{FF2B5EF4-FFF2-40B4-BE49-F238E27FC236}">
                <a16:creationId xmlns:a16="http://schemas.microsoft.com/office/drawing/2014/main" id="{9E38664A-8108-4E24-800B-3C32ADA43978}"/>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31" name="Text Placeholder 10">
            <a:extLst>
              <a:ext uri="{FF2B5EF4-FFF2-40B4-BE49-F238E27FC236}">
                <a16:creationId xmlns:a16="http://schemas.microsoft.com/office/drawing/2014/main" id="{2908458B-A3ED-4855-9E08-108D7C4A8D36}"/>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32" name="Rectangle 31">
            <a:extLst>
              <a:ext uri="{FF2B5EF4-FFF2-40B4-BE49-F238E27FC236}">
                <a16:creationId xmlns:a16="http://schemas.microsoft.com/office/drawing/2014/main" id="{FFA35437-CCDE-4D92-B879-F23B329C8EC3}"/>
              </a:ext>
              <a:ext uri="{C183D7F6-B498-43B3-948B-1728B52AA6E4}">
                <adec:decorative xmlns:adec="http://schemas.microsoft.com/office/drawing/2017/decorative" val="1"/>
              </a:ext>
            </a:extLst>
          </p:cNvPr>
          <p:cNvSpPr/>
          <p:nvPr userDrawn="1"/>
        </p:nvSpPr>
        <p:spPr>
          <a:xfrm>
            <a:off x="929640" y="4034785"/>
            <a:ext cx="10332720"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solidFill>
                <a:schemeClr val="tx1">
                  <a:lumMod val="75000"/>
                  <a:lumOff val="25000"/>
                </a:schemeClr>
              </a:solidFill>
            </a:endParaRPr>
          </a:p>
        </p:txBody>
      </p:sp>
      <p:sp>
        <p:nvSpPr>
          <p:cNvPr id="36" name="Date Placeholder 2">
            <a:extLst>
              <a:ext uri="{FF2B5EF4-FFF2-40B4-BE49-F238E27FC236}">
                <a16:creationId xmlns:a16="http://schemas.microsoft.com/office/drawing/2014/main" id="{1CDC588F-73BC-4108-974B-0EAAB8213CE0}"/>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37" name="Footer Placeholder 3">
            <a:extLst>
              <a:ext uri="{FF2B5EF4-FFF2-40B4-BE49-F238E27FC236}">
                <a16:creationId xmlns:a16="http://schemas.microsoft.com/office/drawing/2014/main" id="{B2AC1EB2-9B8F-4077-8B66-64F9549F2C99}"/>
              </a:ext>
            </a:extLst>
          </p:cNvPr>
          <p:cNvSpPr>
            <a:spLocks noGrp="1"/>
          </p:cNvSpPr>
          <p:nvPr>
            <p:ph type="ftr" sz="quarter" idx="11"/>
          </p:nvPr>
        </p:nvSpPr>
        <p:spPr>
          <a:xfrm>
            <a:off x="4038600" y="6356350"/>
            <a:ext cx="4114800" cy="365125"/>
          </a:xfrm>
        </p:spPr>
        <p:txBody>
          <a:bodyPr/>
          <a:lstStyle>
            <a:lvl1pPr>
              <a:defRPr sz="900"/>
            </a:lvl1pPr>
          </a:lstStyle>
          <a:p>
            <a:r>
              <a:rPr lang="en-US" dirty="0"/>
              <a:t>Pitch Deck</a:t>
            </a:r>
          </a:p>
        </p:txBody>
      </p:sp>
      <p:sp>
        <p:nvSpPr>
          <p:cNvPr id="38" name="Slide Number Placeholder 4">
            <a:extLst>
              <a:ext uri="{FF2B5EF4-FFF2-40B4-BE49-F238E27FC236}">
                <a16:creationId xmlns:a16="http://schemas.microsoft.com/office/drawing/2014/main" id="{28DE3E33-346A-45AF-B164-CB5DF04FAE6D}"/>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0563234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39084"/>
            <a:ext cx="10515600" cy="3695338"/>
          </a:xfrm>
        </p:spPr>
        <p:txBody>
          <a:bodyPr/>
          <a:lstStyle/>
          <a:p>
            <a:r>
              <a:rPr lang="en-US"/>
              <a:t>Click icon to add SmartArt graphic</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Pitch Deck</a:t>
            </a:r>
          </a:p>
        </p:txBody>
      </p:sp>
      <p:cxnSp>
        <p:nvCxnSpPr>
          <p:cNvPr id="10" name="Straight Connector 9">
            <a:extLst>
              <a:ext uri="{FF2B5EF4-FFF2-40B4-BE49-F238E27FC236}">
                <a16:creationId xmlns:a16="http://schemas.microsoft.com/office/drawing/2014/main" id="{66988B2D-0240-4256-8268-4B9FF1E72363}"/>
              </a:ext>
              <a:ext uri="{C183D7F6-B498-43B3-948B-1728B52AA6E4}">
                <adec:decorative xmlns:adec="http://schemas.microsoft.com/office/drawing/2017/decorative" val="1"/>
              </a:ext>
            </a:extLst>
          </p:cNvPr>
          <p:cNvCxnSpPr>
            <a:cxnSpLocks/>
          </p:cNvCxnSpPr>
          <p:nvPr/>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 uri="{C183D7F6-B498-43B3-948B-1728B52AA6E4}">
                <adec:decorative xmlns:adec="http://schemas.microsoft.com/office/drawing/2017/decorative" val="1"/>
              </a:ext>
            </a:extLst>
          </p:cNvPr>
          <p:cNvCxnSpPr>
            <a:cxnSpLocks/>
          </p:cNvCxnSpPr>
          <p:nvPr/>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3543133"/>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311558" y="5084524"/>
            <a:ext cx="2196619"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707607" y="5099206"/>
            <a:ext cx="2145049"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271" y="5099206"/>
            <a:ext cx="2132985"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618152" y="5084524"/>
            <a:ext cx="2132984"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cxnSp>
        <p:nvCxnSpPr>
          <p:cNvPr id="10" name="Straight Connector 9">
            <a:extLst>
              <a:ext uri="{FF2B5EF4-FFF2-40B4-BE49-F238E27FC236}">
                <a16:creationId xmlns:a16="http://schemas.microsoft.com/office/drawing/2014/main" id="{4E4B72DA-52CB-4D39-A342-8857B4D959B2}"/>
              </a:ext>
              <a:ext uri="{C183D7F6-B498-43B3-948B-1728B52AA6E4}">
                <adec:decorative xmlns:adec="http://schemas.microsoft.com/office/drawing/2017/decorative" val="1"/>
              </a:ext>
            </a:extLst>
          </p:cNvPr>
          <p:cNvCxnSpPr/>
          <p:nvPr/>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 uri="{C183D7F6-B498-43B3-948B-1728B52AA6E4}">
                <adec:decorative xmlns:adec="http://schemas.microsoft.com/office/drawing/2017/decorative" val="1"/>
              </a:ext>
            </a:extLst>
          </p:cNvPr>
          <p:cNvCxnSpPr>
            <a:cxnSpLocks/>
          </p:cNvCxnSpPr>
          <p:nvPr/>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35623728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2" pos="93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eam Slide 8 Peop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390120" y="3782039"/>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69060"/>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739214" y="3796721"/>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716934" y="2428875"/>
            <a:ext cx="1066800" cy="1066800"/>
          </a:xfrm>
          <a:solidFill>
            <a:schemeClr val="tx1"/>
          </a:solidFill>
        </p:spPr>
        <p:txBody>
          <a:bodyPr>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339926" y="3669060"/>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217963" y="3796721"/>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634432" y="3782039"/>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390120" y="5640875"/>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27896"/>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739214" y="5655557"/>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7" name="Picture Placeholder 10">
            <a:extLst>
              <a:ext uri="{FF2B5EF4-FFF2-40B4-BE49-F238E27FC236}">
                <a16:creationId xmlns:a16="http://schemas.microsoft.com/office/drawing/2014/main" id="{0FB38616-82FB-4DAD-A82E-3777ACB41148}"/>
              </a:ext>
            </a:extLst>
          </p:cNvPr>
          <p:cNvSpPr>
            <a:spLocks noGrp="1"/>
          </p:cNvSpPr>
          <p:nvPr>
            <p:ph type="pic" sz="quarter" idx="28"/>
          </p:nvPr>
        </p:nvSpPr>
        <p:spPr>
          <a:xfrm>
            <a:off x="6716934" y="4287711"/>
            <a:ext cx="1066800" cy="1066800"/>
          </a:xfrm>
          <a:solidFill>
            <a:schemeClr val="tx1"/>
          </a:solidFill>
        </p:spPr>
        <p:txBody>
          <a:bodyPr>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a:r>
              <a:rPr lang="en-US"/>
              <a:t>Click icon to add picture</a:t>
            </a:r>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27896"/>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229878" y="5655557"/>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634432" y="5640875"/>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B5CEABB6-07DC-46E8-9B57-56EC44A396E5}" type="slidenum">
              <a:rPr lang="en-US" smtClean="0"/>
              <a:t>‹#›</a:t>
            </a:fld>
            <a:endParaRPr lang="en-US" dirty="0"/>
          </a:p>
        </p:txBody>
      </p:sp>
      <p:pic>
        <p:nvPicPr>
          <p:cNvPr id="13" name="Graphic 12">
            <a:extLst>
              <a:ext uri="{FF2B5EF4-FFF2-40B4-BE49-F238E27FC236}">
                <a16:creationId xmlns:a16="http://schemas.microsoft.com/office/drawing/2014/main" id="{B0DFD584-E5CF-41EF-B51E-679CE22DDF93}"/>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spTree>
    <p:extLst>
      <p:ext uri="{BB962C8B-B14F-4D97-AF65-F5344CB8AC3E}">
        <p14:creationId xmlns:p14="http://schemas.microsoft.com/office/powerpoint/2010/main" val="609095538"/>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132805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3790950" cy="8921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Content Placeholder 10">
            <a:extLst>
              <a:ext uri="{FF2B5EF4-FFF2-40B4-BE49-F238E27FC236}">
                <a16:creationId xmlns:a16="http://schemas.microsoft.com/office/drawing/2014/main" id="{319EE98D-9541-4F21-8952-3026DEF75EC4}"/>
              </a:ext>
            </a:extLst>
          </p:cNvPr>
          <p:cNvSpPr>
            <a:spLocks noGrp="1"/>
          </p:cNvSpPr>
          <p:nvPr>
            <p:ph sz="quarter" idx="21" hasCustomPrompt="1"/>
          </p:nvPr>
        </p:nvSpPr>
        <p:spPr>
          <a:xfrm>
            <a:off x="1075447"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add content</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7" name="Text Placeholder 2">
            <a:extLst>
              <a:ext uri="{FF2B5EF4-FFF2-40B4-BE49-F238E27FC236}">
                <a16:creationId xmlns:a16="http://schemas.microsoft.com/office/drawing/2014/main" id="{E43D2F47-FAF2-42C2-967D-251DD4B940D7}"/>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Content Placeholder 10">
            <a:extLst>
              <a:ext uri="{FF2B5EF4-FFF2-40B4-BE49-F238E27FC236}">
                <a16:creationId xmlns:a16="http://schemas.microsoft.com/office/drawing/2014/main" id="{AB843230-A4E3-4E21-AA93-998E28EB9018}"/>
              </a:ext>
            </a:extLst>
          </p:cNvPr>
          <p:cNvSpPr>
            <a:spLocks noGrp="1"/>
          </p:cNvSpPr>
          <p:nvPr>
            <p:ph sz="quarter" idx="22" hasCustomPrompt="1"/>
          </p:nvPr>
        </p:nvSpPr>
        <p:spPr>
          <a:xfrm>
            <a:off x="3811391"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add content</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8" name="Text Placeholder 4">
            <a:extLst>
              <a:ext uri="{FF2B5EF4-FFF2-40B4-BE49-F238E27FC236}">
                <a16:creationId xmlns:a16="http://schemas.microsoft.com/office/drawing/2014/main" id="{3322C250-87FC-4F14-A42C-FFDA120D0D64}"/>
              </a:ext>
            </a:extLst>
          </p:cNvPr>
          <p:cNvSpPr>
            <a:spLocks noGrp="1"/>
          </p:cNvSpPr>
          <p:nvPr>
            <p:ph type="body" sz="quarter" idx="18" hasCustomPrompt="1"/>
          </p:nvPr>
        </p:nvSpPr>
        <p:spPr>
          <a:xfrm>
            <a:off x="3562665" y="4464810"/>
            <a:ext cx="2342205"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5" name="Content Placeholder 10">
            <a:extLst>
              <a:ext uri="{FF2B5EF4-FFF2-40B4-BE49-F238E27FC236}">
                <a16:creationId xmlns:a16="http://schemas.microsoft.com/office/drawing/2014/main" id="{3AE0369E-A275-4E5A-AE0F-B1F9A54DEDFC}"/>
              </a:ext>
            </a:extLst>
          </p:cNvPr>
          <p:cNvSpPr>
            <a:spLocks noGrp="1"/>
          </p:cNvSpPr>
          <p:nvPr>
            <p:ph sz="quarter" idx="23" hasCustomPrompt="1"/>
          </p:nvPr>
        </p:nvSpPr>
        <p:spPr>
          <a:xfrm>
            <a:off x="6524377"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add content</a:t>
            </a:r>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9" name="Text Placeholder 2">
            <a:extLst>
              <a:ext uri="{FF2B5EF4-FFF2-40B4-BE49-F238E27FC236}">
                <a16:creationId xmlns:a16="http://schemas.microsoft.com/office/drawing/2014/main" id="{D3C675D6-83FA-4036-B516-098EDCAF2506}"/>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Content Placeholder 10">
            <a:extLst>
              <a:ext uri="{FF2B5EF4-FFF2-40B4-BE49-F238E27FC236}">
                <a16:creationId xmlns:a16="http://schemas.microsoft.com/office/drawing/2014/main" id="{CCA3A81E-171B-4946-B8BA-B2F406CF0939}"/>
              </a:ext>
            </a:extLst>
          </p:cNvPr>
          <p:cNvSpPr>
            <a:spLocks noGrp="1"/>
          </p:cNvSpPr>
          <p:nvPr>
            <p:ph sz="quarter" idx="24" hasCustomPrompt="1"/>
          </p:nvPr>
        </p:nvSpPr>
        <p:spPr>
          <a:xfrm>
            <a:off x="9260321"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add content</a:t>
            </a:r>
          </a:p>
        </p:txBody>
      </p:sp>
      <p:sp>
        <p:nvSpPr>
          <p:cNvPr id="14" name="Text Placeholder 2">
            <a:extLst>
              <a:ext uri="{FF2B5EF4-FFF2-40B4-BE49-F238E27FC236}">
                <a16:creationId xmlns:a16="http://schemas.microsoft.com/office/drawing/2014/main" id="{84A1E92D-A5BF-4268-BFF3-1418A1F03589}"/>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Text Placeholder 2">
            <a:extLst>
              <a:ext uri="{FF2B5EF4-FFF2-40B4-BE49-F238E27FC236}">
                <a16:creationId xmlns:a16="http://schemas.microsoft.com/office/drawing/2014/main" id="{B6439AAC-8A96-4015-8A87-ED8DF7027B60}"/>
              </a:ext>
            </a:extLst>
          </p:cNvPr>
          <p:cNvSpPr>
            <a:spLocks noGrp="1"/>
          </p:cNvSpPr>
          <p:nvPr>
            <p:ph type="body" idx="20" hasCustomPrompt="1"/>
          </p:nvPr>
        </p:nvSpPr>
        <p:spPr>
          <a:xfrm>
            <a:off x="9023074" y="4464454"/>
            <a:ext cx="2330726"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5" name="Content Placeholder 3">
            <a:extLst>
              <a:ext uri="{FF2B5EF4-FFF2-40B4-BE49-F238E27FC236}">
                <a16:creationId xmlns:a16="http://schemas.microsoft.com/office/drawing/2014/main" id="{492F9083-A886-4EEB-94D6-1FAE6DC33000}"/>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386696317"/>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cap="all"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82546"/>
            <a:ext cx="5111750" cy="1525588"/>
          </a:xfrm>
        </p:spPr>
        <p:txBody>
          <a:bodyPr anchor="b">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23" name="Straight Connector 22">
            <a:extLst>
              <a:ext uri="{FF2B5EF4-FFF2-40B4-BE49-F238E27FC236}">
                <a16:creationId xmlns:a16="http://schemas.microsoft.com/office/drawing/2014/main" id="{D87F08D6-2CA7-4A5A-BE34-07113DCA535D}"/>
              </a:ext>
            </a:extLst>
          </p:cNvPr>
          <p:cNvCxnSpPr>
            <a:cxnSpLocks/>
          </p:cNvCxnSpPr>
          <p:nvPr/>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616316768"/>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499" y="1020445"/>
            <a:ext cx="3171825"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499" y="2924175"/>
            <a:ext cx="3171825" cy="2519363"/>
          </a:xfrm>
        </p:spPr>
        <p:txBody>
          <a:bodyPr>
            <a:normAutofit/>
          </a:bodyPr>
          <a:lstStyle>
            <a:lvl1pPr marL="0" indent="0">
              <a:lnSpc>
                <a:spcPct val="120000"/>
              </a:lnSpc>
              <a:spcBef>
                <a:spcPts val="1000"/>
              </a:spcBef>
              <a:buNone/>
              <a:defRPr sz="1400" baseline="0">
                <a:solidFill>
                  <a:schemeClr val="bg1"/>
                </a:solidFill>
              </a:defRPr>
            </a:lvl1pPr>
            <a:lvl2pPr marL="457200" indent="0">
              <a:lnSpc>
                <a:spcPct val="120000"/>
              </a:lnSpc>
              <a:spcBef>
                <a:spcPts val="1000"/>
              </a:spcBef>
              <a:buNone/>
              <a:defRPr sz="1400" baseline="0">
                <a:solidFill>
                  <a:schemeClr val="bg1"/>
                </a:solidFill>
              </a:defRPr>
            </a:lvl2pPr>
            <a:lvl3pPr marL="914400" indent="0">
              <a:lnSpc>
                <a:spcPct val="120000"/>
              </a:lnSpc>
              <a:spcBef>
                <a:spcPts val="1000"/>
              </a:spcBef>
              <a:buNone/>
              <a:defRPr sz="1400" baseline="0">
                <a:solidFill>
                  <a:schemeClr val="bg1"/>
                </a:solidFill>
              </a:defRPr>
            </a:lvl3pPr>
            <a:lvl4pPr marL="1371600" indent="0">
              <a:lnSpc>
                <a:spcPct val="120000"/>
              </a:lnSpc>
              <a:spcBef>
                <a:spcPts val="1000"/>
              </a:spcBef>
              <a:buNone/>
              <a:defRPr sz="1400" baseline="0">
                <a:solidFill>
                  <a:schemeClr val="bg1"/>
                </a:solidFill>
              </a:defRPr>
            </a:lvl4pPr>
            <a:lvl5pPr marL="1828800" indent="0">
              <a:lnSpc>
                <a:spcPct val="120000"/>
              </a:lnSpc>
              <a:spcBef>
                <a:spcPts val="1000"/>
              </a:spcBef>
              <a:buNone/>
              <a:defRPr sz="1400" baseline="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Pitch Deck</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6312703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2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2004161"/>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Pitch Deck</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429355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cap="all"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hasCustomPrompt="1"/>
          </p:nvPr>
        </p:nvSpPr>
        <p:spPr>
          <a:xfrm>
            <a:off x="148318" y="1481138"/>
            <a:ext cx="2141764" cy="514350"/>
          </a:xfrm>
        </p:spPr>
        <p:txBody>
          <a:bodyPr anchor="ctr">
            <a:noAutofit/>
          </a:bodyPr>
          <a:lstStyle>
            <a:lvl1pPr marL="0" indent="0" algn="r">
              <a:buNone/>
              <a:defRPr sz="1600" cap="all" spc="150" baseline="0"/>
            </a:lvl1pPr>
          </a:lstStyle>
          <a:p>
            <a:pPr lvl="0"/>
            <a:r>
              <a:rPr lang="en-US" dirty="0"/>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hasCustomPrompt="1"/>
          </p:nvPr>
        </p:nvSpPr>
        <p:spPr>
          <a:xfrm>
            <a:off x="714375" y="2557463"/>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hasCustomPrompt="1"/>
          </p:nvPr>
        </p:nvSpPr>
        <p:spPr>
          <a:xfrm>
            <a:off x="1320800" y="3633788"/>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hasCustomPrompt="1"/>
          </p:nvPr>
        </p:nvSpPr>
        <p:spPr>
          <a:xfrm>
            <a:off x="1905000" y="4710114"/>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5" y="1594478"/>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8" y="2673328"/>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7" y="3755394"/>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79" y="4824430"/>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175279" y="6356350"/>
            <a:ext cx="1808712" cy="365125"/>
          </a:xfrm>
        </p:spPr>
        <p:txBody>
          <a:bodyPr/>
          <a:lstStyle>
            <a:lvl1pPr>
              <a:defRPr sz="900"/>
            </a:lvl1pPr>
          </a:lstStyle>
          <a:p>
            <a:pPr algn="l"/>
            <a:r>
              <a:rPr lang="en-US" dirty="0"/>
              <a:t>Pitch Deck</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3052812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2 Column">
    <p:bg>
      <p:bgPr>
        <a:solidFill>
          <a:schemeClr val="tx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bg1"/>
                </a:solidFill>
                <a:latin typeface="+mj-lt"/>
                <a:ea typeface="+mj-ea"/>
                <a:cs typeface="+mj-cs"/>
              </a:defRPr>
            </a:lvl1pPr>
          </a:lstStyle>
          <a:p>
            <a:r>
              <a:rPr lang="en-US"/>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485900" y="2563123"/>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485664" y="3070348"/>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6673004" y="2563123"/>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6673143" y="3070348"/>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1485899" y="4319431"/>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1486412" y="4826656"/>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12" name="Text Placeholder 15">
            <a:extLst>
              <a:ext uri="{FF2B5EF4-FFF2-40B4-BE49-F238E27FC236}">
                <a16:creationId xmlns:a16="http://schemas.microsoft.com/office/drawing/2014/main" id="{3B05E19C-DF33-4515-AC52-F95850810EC1}"/>
              </a:ext>
            </a:extLst>
          </p:cNvPr>
          <p:cNvSpPr>
            <a:spLocks noGrp="1"/>
          </p:cNvSpPr>
          <p:nvPr>
            <p:ph type="body" sz="quarter" idx="23" hasCustomPrompt="1"/>
          </p:nvPr>
        </p:nvSpPr>
        <p:spPr>
          <a:xfrm>
            <a:off x="6672630" y="4319431"/>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3" name="Text Placeholder 18">
            <a:extLst>
              <a:ext uri="{FF2B5EF4-FFF2-40B4-BE49-F238E27FC236}">
                <a16:creationId xmlns:a16="http://schemas.microsoft.com/office/drawing/2014/main" id="{C0EBC62D-442C-45D3-B66B-C6578FBB3370}"/>
              </a:ext>
            </a:extLst>
          </p:cNvPr>
          <p:cNvSpPr>
            <a:spLocks noGrp="1"/>
          </p:cNvSpPr>
          <p:nvPr>
            <p:ph type="body" sz="quarter" idx="24" hasCustomPrompt="1"/>
          </p:nvPr>
        </p:nvSpPr>
        <p:spPr>
          <a:xfrm>
            <a:off x="6673143" y="4826656"/>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dirty="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2" name="Straight Connector 1">
            <a:extLst>
              <a:ext uri="{FF2B5EF4-FFF2-40B4-BE49-F238E27FC236}">
                <a16:creationId xmlns:a16="http://schemas.microsoft.com/office/drawing/2014/main" id="{9298DCF7-7DC1-4618-8133-F63847B0AFE2}"/>
              </a:ext>
              <a:ext uri="{C183D7F6-B498-43B3-948B-1728B52AA6E4}">
                <adec:decorative xmlns:adec="http://schemas.microsoft.com/office/drawing/2017/decorative" val="1"/>
              </a:ext>
            </a:extLst>
          </p:cNvPr>
          <p:cNvCxnSpPr>
            <a:cxnSpLocks/>
          </p:cNvCxnSpPr>
          <p:nvPr userDrawn="1"/>
        </p:nvCxnSpPr>
        <p:spPr>
          <a:xfrm>
            <a:off x="8688388" y="0"/>
            <a:ext cx="3503612" cy="235295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53A6567-233D-4A3B-B52B-DE7E5E35A175}"/>
              </a:ext>
              <a:ext uri="{C183D7F6-B498-43B3-948B-1728B52AA6E4}">
                <adec:decorative xmlns:adec="http://schemas.microsoft.com/office/drawing/2017/decorative" val="1"/>
              </a:ext>
            </a:extLst>
          </p:cNvPr>
          <p:cNvCxnSpPr>
            <a:cxnSpLocks/>
          </p:cNvCxnSpPr>
          <p:nvPr userDrawn="1"/>
        </p:nvCxnSpPr>
        <p:spPr>
          <a:xfrm>
            <a:off x="9720943" y="0"/>
            <a:ext cx="2471057" cy="269903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487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bg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508760" y="4156405"/>
            <a:ext cx="3139440" cy="1325563"/>
          </a:xfrm>
        </p:spPr>
        <p:txBody>
          <a:bodyPr anchor="b">
            <a:normAutofit/>
          </a:bodyPr>
          <a:lstStyle>
            <a:lvl1pPr algn="l">
              <a:defRPr lang="en-US" sz="2800" kern="1200" spc="150" baseline="0" dirty="0">
                <a:solidFill>
                  <a:schemeClr val="tx1"/>
                </a:solidFill>
                <a:latin typeface="+mj-lt"/>
                <a:ea typeface="+mj-ea"/>
                <a:cs typeface="+mj-cs"/>
              </a:defRPr>
            </a:lvl1pPr>
          </a:lstStyle>
          <a:p>
            <a:r>
              <a:rPr lang="en-US"/>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5922254" y="1530635"/>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5921828" y="1860060"/>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6" name="Text Placeholder 15">
            <a:extLst>
              <a:ext uri="{FF2B5EF4-FFF2-40B4-BE49-F238E27FC236}">
                <a16:creationId xmlns:a16="http://schemas.microsoft.com/office/drawing/2014/main" id="{07D6A00C-D56B-4E8B-B992-7DA51D3C7261}"/>
              </a:ext>
            </a:extLst>
          </p:cNvPr>
          <p:cNvSpPr>
            <a:spLocks noGrp="1"/>
          </p:cNvSpPr>
          <p:nvPr>
            <p:ph type="body" sz="quarter" idx="23" hasCustomPrompt="1"/>
          </p:nvPr>
        </p:nvSpPr>
        <p:spPr>
          <a:xfrm>
            <a:off x="5922254" y="2630431"/>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18" name="Text Placeholder 18">
            <a:extLst>
              <a:ext uri="{FF2B5EF4-FFF2-40B4-BE49-F238E27FC236}">
                <a16:creationId xmlns:a16="http://schemas.microsoft.com/office/drawing/2014/main" id="{DA90DA32-7E6A-4713-BDC9-73910E2A0E68}"/>
              </a:ext>
            </a:extLst>
          </p:cNvPr>
          <p:cNvSpPr>
            <a:spLocks noGrp="1"/>
          </p:cNvSpPr>
          <p:nvPr>
            <p:ph type="body" sz="quarter" idx="24" hasCustomPrompt="1"/>
          </p:nvPr>
        </p:nvSpPr>
        <p:spPr>
          <a:xfrm>
            <a:off x="5921828" y="2959856"/>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9" name="Text Placeholder 15">
            <a:extLst>
              <a:ext uri="{FF2B5EF4-FFF2-40B4-BE49-F238E27FC236}">
                <a16:creationId xmlns:a16="http://schemas.microsoft.com/office/drawing/2014/main" id="{D7E57261-C874-4DFD-AF7D-F9EC50B3BFD0}"/>
              </a:ext>
            </a:extLst>
          </p:cNvPr>
          <p:cNvSpPr>
            <a:spLocks noGrp="1"/>
          </p:cNvSpPr>
          <p:nvPr>
            <p:ph type="body" sz="quarter" idx="25" hasCustomPrompt="1"/>
          </p:nvPr>
        </p:nvSpPr>
        <p:spPr>
          <a:xfrm>
            <a:off x="5922254" y="3730227"/>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20" name="Text Placeholder 18">
            <a:extLst>
              <a:ext uri="{FF2B5EF4-FFF2-40B4-BE49-F238E27FC236}">
                <a16:creationId xmlns:a16="http://schemas.microsoft.com/office/drawing/2014/main" id="{843F77CE-098F-4777-8C30-5CEE7954D140}"/>
              </a:ext>
            </a:extLst>
          </p:cNvPr>
          <p:cNvSpPr>
            <a:spLocks noGrp="1"/>
          </p:cNvSpPr>
          <p:nvPr>
            <p:ph type="body" sz="quarter" idx="26" hasCustomPrompt="1"/>
          </p:nvPr>
        </p:nvSpPr>
        <p:spPr>
          <a:xfrm>
            <a:off x="5921828" y="4059652"/>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3" name="Text Placeholder 15">
            <a:extLst>
              <a:ext uri="{FF2B5EF4-FFF2-40B4-BE49-F238E27FC236}">
                <a16:creationId xmlns:a16="http://schemas.microsoft.com/office/drawing/2014/main" id="{4CAE269A-B6AB-42A6-9575-6057FA25A29E}"/>
              </a:ext>
            </a:extLst>
          </p:cNvPr>
          <p:cNvSpPr>
            <a:spLocks noGrp="1"/>
          </p:cNvSpPr>
          <p:nvPr>
            <p:ph type="body" sz="quarter" idx="27" hasCustomPrompt="1"/>
          </p:nvPr>
        </p:nvSpPr>
        <p:spPr>
          <a:xfrm>
            <a:off x="5920106" y="4830024"/>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24" name="Text Placeholder 18">
            <a:extLst>
              <a:ext uri="{FF2B5EF4-FFF2-40B4-BE49-F238E27FC236}">
                <a16:creationId xmlns:a16="http://schemas.microsoft.com/office/drawing/2014/main" id="{46866A49-A3A8-4869-961C-EB41F6BC7843}"/>
              </a:ext>
            </a:extLst>
          </p:cNvPr>
          <p:cNvSpPr>
            <a:spLocks noGrp="1"/>
          </p:cNvSpPr>
          <p:nvPr>
            <p:ph type="body" sz="quarter" idx="28" hasCustomPrompt="1"/>
          </p:nvPr>
        </p:nvSpPr>
        <p:spPr>
          <a:xfrm>
            <a:off x="5919680" y="5159449"/>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a:xfrm>
            <a:off x="5919680" y="6356350"/>
            <a:ext cx="947516"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a:xfrm>
            <a:off x="7161955" y="6356350"/>
            <a:ext cx="3243942" cy="365125"/>
          </a:xfrm>
        </p:spPr>
        <p:txBody>
          <a:bodyPr/>
          <a:lstStyle>
            <a:lvl1pPr>
              <a:defRPr sz="900"/>
            </a:lvl1p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a:xfrm>
            <a:off x="10700656" y="6356350"/>
            <a:ext cx="653143" cy="365125"/>
          </a:xfrm>
        </p:spPr>
        <p:txBody>
          <a:bodyPr/>
          <a:lstStyle>
            <a:lvl1pPr>
              <a:defRPr sz="900"/>
            </a:lvl1pPr>
          </a:lstStyle>
          <a:p>
            <a:fld id="{B5CEABB6-07DC-46E8-9B57-56EC44A396E5}" type="slidenum">
              <a:rPr lang="en-US" smtClean="0"/>
              <a:pPr/>
              <a:t>‹#›</a:t>
            </a:fld>
            <a:endParaRPr lang="en-US" dirty="0"/>
          </a:p>
        </p:txBody>
      </p:sp>
      <p:pic>
        <p:nvPicPr>
          <p:cNvPr id="2" name="Graphic 1">
            <a:extLst>
              <a:ext uri="{FF2B5EF4-FFF2-40B4-BE49-F238E27FC236}">
                <a16:creationId xmlns:a16="http://schemas.microsoft.com/office/drawing/2014/main" id="{6D8D9106-8780-461D-9091-E074B0A3C95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4696" y="-1"/>
            <a:ext cx="4896735" cy="4385949"/>
          </a:xfrm>
          <a:prstGeom prst="rect">
            <a:avLst/>
          </a:prstGeom>
        </p:spPr>
      </p:pic>
    </p:spTree>
    <p:extLst>
      <p:ext uri="{BB962C8B-B14F-4D97-AF65-F5344CB8AC3E}">
        <p14:creationId xmlns:p14="http://schemas.microsoft.com/office/powerpoint/2010/main" val="3061950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Introduction">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4" name="Straight Connector 13">
            <a:extLst>
              <a:ext uri="{FF2B5EF4-FFF2-40B4-BE49-F238E27FC236}">
                <a16:creationId xmlns:a16="http://schemas.microsoft.com/office/drawing/2014/main" id="{49FBD260-5143-4B12-B9F8-33E48D548909}"/>
              </a:ext>
            </a:extLst>
          </p:cNvPr>
          <p:cNvCxnSpPr/>
          <p:nvPr/>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e Placeholder 6">
            <a:extLst>
              <a:ext uri="{FF2B5EF4-FFF2-40B4-BE49-F238E27FC236}">
                <a16:creationId xmlns:a16="http://schemas.microsoft.com/office/drawing/2014/main" id="{70146B66-4F07-44BE-8AAB-48EA5170DA81}"/>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3A927BE5-2F4C-4EBD-9093-C4ED6E3025B1}"/>
              </a:ext>
            </a:extLst>
          </p:cNvPr>
          <p:cNvSpPr>
            <a:spLocks noGrp="1"/>
          </p:cNvSpPr>
          <p:nvPr>
            <p:ph type="ftr" sz="quarter" idx="11"/>
          </p:nvPr>
        </p:nvSpPr>
        <p:spPr>
          <a:xfrm>
            <a:off x="5224463" y="6356350"/>
            <a:ext cx="1743075" cy="365125"/>
          </a:xfrm>
        </p:spPr>
        <p:txBody>
          <a:bodyPr/>
          <a:lstStyle>
            <a:lvl1pPr>
              <a:defRPr sz="900"/>
            </a:lvl1pPr>
          </a:lstStyle>
          <a:p>
            <a:r>
              <a:rPr lang="en-US" dirty="0"/>
              <a:t>Pitch Deck</a:t>
            </a:r>
          </a:p>
        </p:txBody>
      </p:sp>
      <p:sp>
        <p:nvSpPr>
          <p:cNvPr id="11" name="Slide Number Placeholder 8">
            <a:extLst>
              <a:ext uri="{FF2B5EF4-FFF2-40B4-BE49-F238E27FC236}">
                <a16:creationId xmlns:a16="http://schemas.microsoft.com/office/drawing/2014/main" id="{C4C1336B-CF5E-42FF-80E8-7D33A2D64E17}"/>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29327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571235"/>
            <a:ext cx="4179570" cy="1715531"/>
          </a:xfrm>
        </p:spPr>
        <p:txBody>
          <a:bodyPr anchor="ctr">
            <a:noAutofit/>
          </a:bodyPr>
          <a:lstStyle>
            <a:lvl1pPr algn="l">
              <a:defRPr sz="3600" spc="150" baseline="0">
                <a:solidFill>
                  <a:schemeClr val="bg1"/>
                </a:solidFill>
              </a:defRPr>
            </a:lvl1pPr>
          </a:lstStyle>
          <a:p>
            <a:r>
              <a:rPr lang="en-US"/>
              <a:t>CLICK TO EDIT MASTER 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3228668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5920169" y="1152771"/>
            <a:ext cx="5431971" cy="846301"/>
          </a:xfrm>
        </p:spPr>
        <p:txBody>
          <a:bodyPr anchor="t">
            <a:normAutofit/>
          </a:bodyPr>
          <a:lstStyle>
            <a:lvl1pPr>
              <a:defRPr lang="en-US" sz="2800" kern="1200" cap="all" spc="150" baseline="0" dirty="0">
                <a:solidFill>
                  <a:schemeClr val="tx1"/>
                </a:solidFill>
                <a:latin typeface="+mj-lt"/>
                <a:ea typeface="+mj-ea"/>
                <a:cs typeface="+mj-cs"/>
              </a:defRPr>
            </a:lvl1pPr>
          </a:lstStyle>
          <a:p>
            <a:r>
              <a:rPr lang="en-US"/>
              <a:t>CLICK TO EDIT MASTER TITLE STYLE</a:t>
            </a:r>
          </a:p>
        </p:txBody>
      </p:sp>
      <p:cxnSp>
        <p:nvCxnSpPr>
          <p:cNvPr id="9" name="Straight Connector 8">
            <a:extLst>
              <a:ext uri="{FF2B5EF4-FFF2-40B4-BE49-F238E27FC236}">
                <a16:creationId xmlns:a16="http://schemas.microsoft.com/office/drawing/2014/main" id="{BDAC7E4E-FE06-4E90-8107-6B543E5515ED}"/>
              </a:ext>
            </a:extLst>
          </p:cNvPr>
          <p:cNvCxnSpPr/>
          <p:nvPr/>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 Placeholder 15">
            <a:extLst>
              <a:ext uri="{FF2B5EF4-FFF2-40B4-BE49-F238E27FC236}">
                <a16:creationId xmlns:a16="http://schemas.microsoft.com/office/drawing/2014/main" id="{3864668D-D640-4ABF-BB9A-D60176660F07}"/>
              </a:ext>
            </a:extLst>
          </p:cNvPr>
          <p:cNvSpPr>
            <a:spLocks noGrp="1"/>
          </p:cNvSpPr>
          <p:nvPr>
            <p:ph type="body" sz="quarter" idx="13" hasCustomPrompt="1"/>
          </p:nvPr>
        </p:nvSpPr>
        <p:spPr>
          <a:xfrm>
            <a:off x="5922254" y="2469515"/>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12" name="Text Placeholder 18">
            <a:extLst>
              <a:ext uri="{FF2B5EF4-FFF2-40B4-BE49-F238E27FC236}">
                <a16:creationId xmlns:a16="http://schemas.microsoft.com/office/drawing/2014/main" id="{2E289D5A-B06B-43D4-A3CA-3B06C4D49FDD}"/>
              </a:ext>
            </a:extLst>
          </p:cNvPr>
          <p:cNvSpPr>
            <a:spLocks noGrp="1"/>
          </p:cNvSpPr>
          <p:nvPr>
            <p:ph type="body" sz="quarter" idx="15" hasCustomPrompt="1"/>
          </p:nvPr>
        </p:nvSpPr>
        <p:spPr>
          <a:xfrm>
            <a:off x="5921828" y="2798940"/>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3" name="Text Placeholder 15">
            <a:extLst>
              <a:ext uri="{FF2B5EF4-FFF2-40B4-BE49-F238E27FC236}">
                <a16:creationId xmlns:a16="http://schemas.microsoft.com/office/drawing/2014/main" id="{1DCC2995-DE17-436D-82AE-6E107865CB79}"/>
              </a:ext>
            </a:extLst>
          </p:cNvPr>
          <p:cNvSpPr>
            <a:spLocks noGrp="1"/>
          </p:cNvSpPr>
          <p:nvPr>
            <p:ph type="body" sz="quarter" idx="23" hasCustomPrompt="1"/>
          </p:nvPr>
        </p:nvSpPr>
        <p:spPr>
          <a:xfrm>
            <a:off x="5922254" y="3569311"/>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14" name="Text Placeholder 18">
            <a:extLst>
              <a:ext uri="{FF2B5EF4-FFF2-40B4-BE49-F238E27FC236}">
                <a16:creationId xmlns:a16="http://schemas.microsoft.com/office/drawing/2014/main" id="{C7E70A65-1FB1-4F42-854B-8213ED73F792}"/>
              </a:ext>
            </a:extLst>
          </p:cNvPr>
          <p:cNvSpPr>
            <a:spLocks noGrp="1"/>
          </p:cNvSpPr>
          <p:nvPr>
            <p:ph type="body" sz="quarter" idx="24" hasCustomPrompt="1"/>
          </p:nvPr>
        </p:nvSpPr>
        <p:spPr>
          <a:xfrm>
            <a:off x="5921828" y="3898736"/>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5" name="Text Placeholder 15">
            <a:extLst>
              <a:ext uri="{FF2B5EF4-FFF2-40B4-BE49-F238E27FC236}">
                <a16:creationId xmlns:a16="http://schemas.microsoft.com/office/drawing/2014/main" id="{45657994-DC61-4DEB-BB2B-65DFCA997AF1}"/>
              </a:ext>
            </a:extLst>
          </p:cNvPr>
          <p:cNvSpPr>
            <a:spLocks noGrp="1"/>
          </p:cNvSpPr>
          <p:nvPr>
            <p:ph type="body" sz="quarter" idx="25" hasCustomPrompt="1"/>
          </p:nvPr>
        </p:nvSpPr>
        <p:spPr>
          <a:xfrm>
            <a:off x="5922254" y="4669107"/>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16" name="Text Placeholder 18">
            <a:extLst>
              <a:ext uri="{FF2B5EF4-FFF2-40B4-BE49-F238E27FC236}">
                <a16:creationId xmlns:a16="http://schemas.microsoft.com/office/drawing/2014/main" id="{18397EE2-60CD-47FD-AF8F-83A5324D9D18}"/>
              </a:ext>
            </a:extLst>
          </p:cNvPr>
          <p:cNvSpPr>
            <a:spLocks noGrp="1"/>
          </p:cNvSpPr>
          <p:nvPr>
            <p:ph type="body" sz="quarter" idx="26" hasCustomPrompt="1"/>
          </p:nvPr>
        </p:nvSpPr>
        <p:spPr>
          <a:xfrm>
            <a:off x="5921828" y="4998532"/>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7" name="Date Placeholder 2">
            <a:extLst>
              <a:ext uri="{FF2B5EF4-FFF2-40B4-BE49-F238E27FC236}">
                <a16:creationId xmlns:a16="http://schemas.microsoft.com/office/drawing/2014/main" id="{1E25EFF1-65C7-4F93-8740-46885C6BEA57}"/>
              </a:ext>
            </a:extLst>
          </p:cNvPr>
          <p:cNvSpPr>
            <a:spLocks noGrp="1"/>
          </p:cNvSpPr>
          <p:nvPr>
            <p:ph type="dt" sz="half" idx="20"/>
          </p:nvPr>
        </p:nvSpPr>
        <p:spPr>
          <a:xfrm>
            <a:off x="5919680" y="6356350"/>
            <a:ext cx="947516" cy="365125"/>
          </a:xfrm>
        </p:spPr>
        <p:txBody>
          <a:bodyPr/>
          <a:lstStyle>
            <a:lvl1pPr>
              <a:defRPr sz="900"/>
            </a:lvl1pPr>
          </a:lstStyle>
          <a:p>
            <a:r>
              <a:rPr lang="en-US" dirty="0"/>
              <a:t>20XX</a:t>
            </a:r>
          </a:p>
        </p:txBody>
      </p:sp>
      <p:sp>
        <p:nvSpPr>
          <p:cNvPr id="18" name="Footer Placeholder 3">
            <a:extLst>
              <a:ext uri="{FF2B5EF4-FFF2-40B4-BE49-F238E27FC236}">
                <a16:creationId xmlns:a16="http://schemas.microsoft.com/office/drawing/2014/main" id="{C16D80BF-B599-4FC0-ABD5-98777872FE5F}"/>
              </a:ext>
            </a:extLst>
          </p:cNvPr>
          <p:cNvSpPr>
            <a:spLocks noGrp="1"/>
          </p:cNvSpPr>
          <p:nvPr>
            <p:ph type="ftr" sz="quarter" idx="21"/>
          </p:nvPr>
        </p:nvSpPr>
        <p:spPr>
          <a:xfrm>
            <a:off x="7161955" y="6356350"/>
            <a:ext cx="3243942" cy="365125"/>
          </a:xfrm>
        </p:spPr>
        <p:txBody>
          <a:bodyPr/>
          <a:lstStyle>
            <a:lvl1pPr>
              <a:defRPr sz="900"/>
            </a:lvl1pPr>
          </a:lstStyle>
          <a:p>
            <a:r>
              <a:rPr lang="en-US" dirty="0"/>
              <a:t>Pitch Deck</a:t>
            </a:r>
          </a:p>
        </p:txBody>
      </p:sp>
      <p:sp>
        <p:nvSpPr>
          <p:cNvPr id="19" name="Slide Number Placeholder 4">
            <a:extLst>
              <a:ext uri="{FF2B5EF4-FFF2-40B4-BE49-F238E27FC236}">
                <a16:creationId xmlns:a16="http://schemas.microsoft.com/office/drawing/2014/main" id="{F64421B1-FF90-4939-90BD-8206DE5036D0}"/>
              </a:ext>
            </a:extLst>
          </p:cNvPr>
          <p:cNvSpPr>
            <a:spLocks noGrp="1"/>
          </p:cNvSpPr>
          <p:nvPr>
            <p:ph type="sldNum" sz="quarter" idx="22"/>
          </p:nvPr>
        </p:nvSpPr>
        <p:spPr>
          <a:xfrm>
            <a:off x="10700656" y="6356350"/>
            <a:ext cx="653143" cy="365125"/>
          </a:xfrm>
        </p:spPr>
        <p:txBody>
          <a:bodyPr/>
          <a:lstStyle>
            <a:lvl1pPr>
              <a:defRPr sz="900"/>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64798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cap="all"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420318953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28452137"/>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70" r:id="rId3"/>
    <p:sldLayoutId id="2147483688" r:id="rId4"/>
    <p:sldLayoutId id="2147483694" r:id="rId5"/>
    <p:sldLayoutId id="2147483697" r:id="rId6"/>
    <p:sldLayoutId id="2147483673" r:id="rId7"/>
    <p:sldLayoutId id="2147483676" r:id="rId8"/>
    <p:sldLayoutId id="2147483672" r:id="rId9"/>
    <p:sldLayoutId id="2147483699" r:id="rId10"/>
    <p:sldLayoutId id="2147483671" r:id="rId11"/>
    <p:sldLayoutId id="2147483700" r:id="rId12"/>
    <p:sldLayoutId id="2147483679" r:id="rId13"/>
    <p:sldLayoutId id="2147483692" r:id="rId14"/>
    <p:sldLayoutId id="2147483681" r:id="rId15"/>
    <p:sldLayoutId id="2147483674" r:id="rId16"/>
    <p:sldLayoutId id="2147483675" r:id="rId17"/>
    <p:sldLayoutId id="2147483696" r:id="rId18"/>
    <p:sldLayoutId id="2147483677" r:id="rId19"/>
    <p:sldLayoutId id="2147483678" r:id="rId20"/>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31.png"/></Relationships>
</file>

<file path=ppt/slides/_rels/slide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73914-CF5D-11F0-D39E-74F61E1BB98A}"/>
              </a:ext>
            </a:extLst>
          </p:cNvPr>
          <p:cNvSpPr>
            <a:spLocks noGrp="1"/>
          </p:cNvSpPr>
          <p:nvPr>
            <p:ph type="title"/>
          </p:nvPr>
        </p:nvSpPr>
        <p:spPr/>
        <p:txBody>
          <a:bodyPr/>
          <a:lstStyle/>
          <a:p>
            <a:r>
              <a:rPr lang="en-US" dirty="0"/>
              <a:t>General Motivation</a:t>
            </a:r>
          </a:p>
        </p:txBody>
      </p:sp>
      <p:sp>
        <p:nvSpPr>
          <p:cNvPr id="6" name="Slide Number Placeholder 5">
            <a:extLst>
              <a:ext uri="{FF2B5EF4-FFF2-40B4-BE49-F238E27FC236}">
                <a16:creationId xmlns:a16="http://schemas.microsoft.com/office/drawing/2014/main" id="{CB9DDB1B-0FD8-E27E-B6A2-097EE86FCECC}"/>
              </a:ext>
            </a:extLst>
          </p:cNvPr>
          <p:cNvSpPr>
            <a:spLocks noGrp="1"/>
          </p:cNvSpPr>
          <p:nvPr>
            <p:ph type="sldNum" sz="quarter" idx="12"/>
          </p:nvPr>
        </p:nvSpPr>
        <p:spPr/>
        <p:txBody>
          <a:bodyPr/>
          <a:lstStyle/>
          <a:p>
            <a:fld id="{B5CEABB6-07DC-46E8-9B57-56EC44A396E5}" type="slidenum">
              <a:rPr lang="en-US" smtClean="0"/>
              <a:t>1</a:t>
            </a:fld>
            <a:endParaRPr lang="en-US" dirty="0"/>
          </a:p>
        </p:txBody>
      </p:sp>
      <p:sp>
        <p:nvSpPr>
          <p:cNvPr id="7" name="Subtitle 2">
            <a:extLst>
              <a:ext uri="{FF2B5EF4-FFF2-40B4-BE49-F238E27FC236}">
                <a16:creationId xmlns:a16="http://schemas.microsoft.com/office/drawing/2014/main" id="{9F22A30A-49D4-F81D-5B10-266EC76C3FBD}"/>
              </a:ext>
            </a:extLst>
          </p:cNvPr>
          <p:cNvSpPr txBox="1">
            <a:spLocks/>
          </p:cNvSpPr>
          <p:nvPr/>
        </p:nvSpPr>
        <p:spPr>
          <a:xfrm>
            <a:off x="1206110" y="1621237"/>
            <a:ext cx="9991083" cy="42971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As humans, we are naturally interested in (and sometimes obsessed with) optimization.</a:t>
            </a:r>
          </a:p>
          <a:p>
            <a:r>
              <a:rPr lang="en-US" dirty="0"/>
              <a:t>However, hardly ever do people’s actions line up with the decisions that would help them achieve their goals.</a:t>
            </a:r>
          </a:p>
          <a:p>
            <a:r>
              <a:rPr lang="en-US" dirty="0"/>
              <a:t>We know that most things don’t truly act optimally, but what if instead of reemphasizing that in order to improve, we evaluated the beliefs that are held and communicated those to increase understanding of </a:t>
            </a:r>
            <a:r>
              <a:rPr lang="en-US" i="1" dirty="0"/>
              <a:t>why </a:t>
            </a:r>
            <a:r>
              <a:rPr lang="en-US" dirty="0"/>
              <a:t>there might be this optimization gap?</a:t>
            </a:r>
            <a:endParaRPr lang="en-US" i="1" dirty="0"/>
          </a:p>
          <a:p>
            <a:endParaRPr lang="en-US" dirty="0"/>
          </a:p>
        </p:txBody>
      </p:sp>
    </p:spTree>
    <p:extLst>
      <p:ext uri="{BB962C8B-B14F-4D97-AF65-F5344CB8AC3E}">
        <p14:creationId xmlns:p14="http://schemas.microsoft.com/office/powerpoint/2010/main" val="1769561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Chart, histogram&#10;&#10;Description automatically generated">
            <a:extLst>
              <a:ext uri="{FF2B5EF4-FFF2-40B4-BE49-F238E27FC236}">
                <a16:creationId xmlns:a16="http://schemas.microsoft.com/office/drawing/2014/main" id="{E1560038-76B7-F795-4210-321231B6D47C}"/>
              </a:ext>
            </a:extLst>
          </p:cNvPr>
          <p:cNvPicPr>
            <a:picLocks noChangeAspect="1"/>
          </p:cNvPicPr>
          <p:nvPr/>
        </p:nvPicPr>
        <p:blipFill>
          <a:blip r:embed="rId2"/>
          <a:stretch>
            <a:fillRect/>
          </a:stretch>
        </p:blipFill>
        <p:spPr>
          <a:xfrm>
            <a:off x="1061187" y="68263"/>
            <a:ext cx="10069625" cy="6721475"/>
          </a:xfrm>
          <a:prstGeom prst="rect">
            <a:avLst/>
          </a:prstGeom>
          <a:noFill/>
        </p:spPr>
      </p:pic>
      <p:sp>
        <p:nvSpPr>
          <p:cNvPr id="82" name="Slide Number Placeholder 81" hidden="1">
            <a:extLst>
              <a:ext uri="{FF2B5EF4-FFF2-40B4-BE49-F238E27FC236}">
                <a16:creationId xmlns:a16="http://schemas.microsoft.com/office/drawing/2014/main" id="{CE36A058-BEC2-4BC5-A467-F2EB2A365051}"/>
              </a:ext>
            </a:extLst>
          </p:cNvPr>
          <p:cNvSpPr>
            <a:spLocks noGrp="1"/>
          </p:cNvSpPr>
          <p:nvPr>
            <p:ph type="sldNum" sz="quarter" idx="4294967295"/>
          </p:nvPr>
        </p:nvSpPr>
        <p:spPr>
          <a:xfrm>
            <a:off x="8610600" y="6356350"/>
            <a:ext cx="2743200" cy="365125"/>
          </a:xfrm>
        </p:spPr>
        <p:txBody>
          <a:bodyPr/>
          <a:lstStyle/>
          <a:p>
            <a:pPr>
              <a:spcAft>
                <a:spcPts val="600"/>
              </a:spcAft>
            </a:pPr>
            <a:fld id="{B5CEABB6-07DC-46E8-9B57-56EC44A396E5}" type="slidenum">
              <a:rPr lang="en-US" smtClean="0"/>
              <a:pPr>
                <a:spcAft>
                  <a:spcPts val="600"/>
                </a:spcAft>
              </a:pPr>
              <a:t>10</a:t>
            </a:fld>
            <a:endParaRPr lang="en-US"/>
          </a:p>
        </p:txBody>
      </p:sp>
    </p:spTree>
    <p:extLst>
      <p:ext uri="{BB962C8B-B14F-4D97-AF65-F5344CB8AC3E}">
        <p14:creationId xmlns:p14="http://schemas.microsoft.com/office/powerpoint/2010/main" val="1593920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0E3EEBA-2561-C645-0E8E-A3D2BF8A1F36}"/>
              </a:ext>
            </a:extLst>
          </p:cNvPr>
          <p:cNvPicPr>
            <a:picLocks noChangeAspect="1"/>
          </p:cNvPicPr>
          <p:nvPr/>
        </p:nvPicPr>
        <p:blipFill>
          <a:blip r:embed="rId2"/>
          <a:stretch>
            <a:fillRect/>
          </a:stretch>
        </p:blipFill>
        <p:spPr>
          <a:xfrm>
            <a:off x="1061187" y="68263"/>
            <a:ext cx="10069625" cy="6721475"/>
          </a:xfrm>
          <a:prstGeom prst="rect">
            <a:avLst/>
          </a:prstGeom>
          <a:noFill/>
        </p:spPr>
      </p:pic>
      <p:sp>
        <p:nvSpPr>
          <p:cNvPr id="82" name="Slide Number Placeholder 81" hidden="1">
            <a:extLst>
              <a:ext uri="{FF2B5EF4-FFF2-40B4-BE49-F238E27FC236}">
                <a16:creationId xmlns:a16="http://schemas.microsoft.com/office/drawing/2014/main" id="{CE36A058-BEC2-4BC5-A467-F2EB2A365051}"/>
              </a:ext>
            </a:extLst>
          </p:cNvPr>
          <p:cNvSpPr>
            <a:spLocks noGrp="1"/>
          </p:cNvSpPr>
          <p:nvPr>
            <p:ph type="sldNum" sz="quarter" idx="4294967295"/>
          </p:nvPr>
        </p:nvSpPr>
        <p:spPr>
          <a:xfrm>
            <a:off x="8610600" y="6356350"/>
            <a:ext cx="2743200" cy="365125"/>
          </a:xfrm>
        </p:spPr>
        <p:txBody>
          <a:bodyPr/>
          <a:lstStyle/>
          <a:p>
            <a:pPr>
              <a:spcAft>
                <a:spcPts val="600"/>
              </a:spcAft>
            </a:pPr>
            <a:fld id="{B5CEABB6-07DC-46E8-9B57-56EC44A396E5}" type="slidenum">
              <a:rPr lang="en-US" smtClean="0"/>
              <a:pPr>
                <a:spcAft>
                  <a:spcPts val="600"/>
                </a:spcAft>
              </a:pPr>
              <a:t>11</a:t>
            </a:fld>
            <a:endParaRPr lang="en-US"/>
          </a:p>
        </p:txBody>
      </p:sp>
    </p:spTree>
    <p:extLst>
      <p:ext uri="{BB962C8B-B14F-4D97-AF65-F5344CB8AC3E}">
        <p14:creationId xmlns:p14="http://schemas.microsoft.com/office/powerpoint/2010/main" val="754627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362075" y="241845"/>
            <a:ext cx="5111750" cy="1204912"/>
          </a:xfrm>
        </p:spPr>
        <p:txBody>
          <a:bodyPr/>
          <a:lstStyle/>
          <a:p>
            <a:r>
              <a:rPr lang="en-US" dirty="0"/>
              <a:t>Inverse Optimization</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type="body" idx="1"/>
          </p:nvPr>
        </p:nvSpPr>
        <p:spPr>
          <a:xfrm>
            <a:off x="1362075" y="1690255"/>
            <a:ext cx="6590434" cy="5109556"/>
          </a:xfrm>
        </p:spPr>
        <p:txBody>
          <a:bodyPr vert="horz" lIns="91440" tIns="45720" rIns="91440" bIns="45720" rtlCol="0" anchor="t">
            <a:normAutofit/>
          </a:bodyPr>
          <a:lstStyle/>
          <a:p>
            <a:pPr marL="342900" indent="-342900">
              <a:buFontTx/>
              <a:buChar char="-"/>
            </a:pPr>
            <a:r>
              <a:rPr lang="en-ZA" sz="2000" noProof="1"/>
              <a:t>Do Firms Maximize? Romer (2006) proposes two main reasons for this discrepancy.</a:t>
            </a:r>
          </a:p>
          <a:p>
            <a:pPr marL="800100" lvl="1" indent="-342900">
              <a:buFontTx/>
              <a:buChar char="-"/>
            </a:pPr>
            <a:r>
              <a:rPr lang="en-ZA" sz="2600" noProof="1"/>
              <a:t>Objective function not based on winning alone—what other incentives are there besides winning?</a:t>
            </a:r>
          </a:p>
          <a:p>
            <a:pPr marL="800100" lvl="1" indent="-342900">
              <a:buFontTx/>
              <a:buChar char="-"/>
            </a:pPr>
            <a:r>
              <a:rPr lang="en-ZA" sz="2600" noProof="1"/>
              <a:t>Coaches want to optimize winning, but their beliefs about the probabilities are different than the true probabilities</a:t>
            </a:r>
          </a:p>
          <a:p>
            <a:pPr marL="342900" indent="-342900">
              <a:buFontTx/>
              <a:buChar char="-"/>
            </a:pPr>
            <a:r>
              <a:rPr lang="en-ZA" sz="2000" noProof="1"/>
              <a:t>We build on this second reason as motivation for our research.</a:t>
            </a:r>
          </a:p>
          <a:p>
            <a:pPr marL="800100" lvl="1" indent="-342900">
              <a:buFontTx/>
              <a:buChar char="-"/>
            </a:pPr>
            <a:r>
              <a:rPr lang="en-ZA" sz="2600" noProof="1"/>
              <a:t>We treat these coaches beliefs as the estimand of interest</a:t>
            </a:r>
          </a:p>
        </p:txBody>
      </p:sp>
      <p:sp>
        <p:nvSpPr>
          <p:cNvPr id="6" name="Slide Number Placeholder 5">
            <a:extLst>
              <a:ext uri="{FF2B5EF4-FFF2-40B4-BE49-F238E27FC236}">
                <a16:creationId xmlns:a16="http://schemas.microsoft.com/office/drawing/2014/main" id="{C23C3221-5F04-4CA7-A86A-EEA8566A1735}"/>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8467812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05AF1-623C-4E09-AB5D-8DD0571489F6}"/>
              </a:ext>
            </a:extLst>
          </p:cNvPr>
          <p:cNvSpPr>
            <a:spLocks noGrp="1"/>
          </p:cNvSpPr>
          <p:nvPr>
            <p:ph type="title"/>
          </p:nvPr>
        </p:nvSpPr>
        <p:spPr>
          <a:xfrm>
            <a:off x="4332316" y="579657"/>
            <a:ext cx="7642168" cy="846301"/>
          </a:xfrm>
        </p:spPr>
        <p:txBody>
          <a:bodyPr>
            <a:normAutofit/>
          </a:bodyPr>
          <a:lstStyle/>
          <a:p>
            <a:r>
              <a:rPr lang="en-US" dirty="0"/>
              <a:t>Our Strategy to infer skewed beliefs</a:t>
            </a:r>
          </a:p>
        </p:txBody>
      </p:sp>
      <p:sp>
        <p:nvSpPr>
          <p:cNvPr id="3" name="Content Placeholder 2">
            <a:extLst>
              <a:ext uri="{FF2B5EF4-FFF2-40B4-BE49-F238E27FC236}">
                <a16:creationId xmlns:a16="http://schemas.microsoft.com/office/drawing/2014/main" id="{9B1DDDEF-20C4-4F65-BAC9-0A763DF7E02B}"/>
              </a:ext>
            </a:extLst>
          </p:cNvPr>
          <p:cNvSpPr>
            <a:spLocks noGrp="1"/>
          </p:cNvSpPr>
          <p:nvPr>
            <p:ph type="body" sz="quarter" idx="13"/>
          </p:nvPr>
        </p:nvSpPr>
        <p:spPr>
          <a:xfrm>
            <a:off x="4696766" y="1593512"/>
            <a:ext cx="7277717" cy="1120380"/>
          </a:xfrm>
        </p:spPr>
        <p:txBody>
          <a:bodyPr vert="horz" lIns="91440" tIns="45720" rIns="91440" bIns="45720" rtlCol="0" anchor="t">
            <a:normAutofit/>
          </a:bodyPr>
          <a:lstStyle/>
          <a:p>
            <a:r>
              <a:rPr lang="en-US" dirty="0"/>
              <a:t>We rely on and assume coaches act optimally based on their biases and in accordance with lived experience.</a:t>
            </a:r>
          </a:p>
        </p:txBody>
      </p:sp>
      <p:sp>
        <p:nvSpPr>
          <p:cNvPr id="24" name="Text Placeholder 23">
            <a:extLst>
              <a:ext uri="{FF2B5EF4-FFF2-40B4-BE49-F238E27FC236}">
                <a16:creationId xmlns:a16="http://schemas.microsoft.com/office/drawing/2014/main" id="{319E41BC-4F05-4804-843A-E1846794FBF9}"/>
              </a:ext>
            </a:extLst>
          </p:cNvPr>
          <p:cNvSpPr>
            <a:spLocks noGrp="1"/>
          </p:cNvSpPr>
          <p:nvPr>
            <p:ph type="body" sz="quarter" idx="23"/>
          </p:nvPr>
        </p:nvSpPr>
        <p:spPr>
          <a:xfrm>
            <a:off x="4819295" y="4357454"/>
            <a:ext cx="7202995" cy="1649169"/>
          </a:xfrm>
        </p:spPr>
        <p:txBody>
          <a:bodyPr>
            <a:normAutofit/>
          </a:bodyPr>
          <a:lstStyle/>
          <a:p>
            <a:r>
              <a:rPr lang="en-US" dirty="0"/>
              <a:t>Our approach will aim to find a reweighted data set that, when Forward optimized, instead expresses that the coaches' current actions are in line with the most advantageous decision based on Expected Points.</a:t>
            </a:r>
          </a:p>
        </p:txBody>
      </p:sp>
      <p:sp>
        <p:nvSpPr>
          <p:cNvPr id="26" name="Text Placeholder 25">
            <a:extLst>
              <a:ext uri="{FF2B5EF4-FFF2-40B4-BE49-F238E27FC236}">
                <a16:creationId xmlns:a16="http://schemas.microsoft.com/office/drawing/2014/main" id="{0FD0A14C-4421-4979-AF8C-F7E649A88162}"/>
              </a:ext>
            </a:extLst>
          </p:cNvPr>
          <p:cNvSpPr>
            <a:spLocks noGrp="1"/>
          </p:cNvSpPr>
          <p:nvPr>
            <p:ph type="body" sz="quarter" idx="25"/>
          </p:nvPr>
        </p:nvSpPr>
        <p:spPr>
          <a:xfrm>
            <a:off x="5434667" y="3063619"/>
            <a:ext cx="6247486" cy="1649169"/>
          </a:xfrm>
        </p:spPr>
        <p:txBody>
          <a:bodyPr>
            <a:normAutofit/>
          </a:bodyPr>
          <a:lstStyle/>
          <a:p>
            <a:r>
              <a:rPr lang="en-US" dirty="0"/>
              <a:t>Can we express a different “empirical" truth than the one in the original data?</a:t>
            </a:r>
          </a:p>
        </p:txBody>
      </p:sp>
      <p:sp>
        <p:nvSpPr>
          <p:cNvPr id="6" name="Slide Number Placeholder 5">
            <a:extLst>
              <a:ext uri="{FF2B5EF4-FFF2-40B4-BE49-F238E27FC236}">
                <a16:creationId xmlns:a16="http://schemas.microsoft.com/office/drawing/2014/main" id="{BA32F697-D1D4-4B0A-B960-D1869BF8607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13</a:t>
            </a:fld>
            <a:endParaRPr lang="en-US" dirty="0"/>
          </a:p>
        </p:txBody>
      </p:sp>
    </p:spTree>
    <p:extLst>
      <p:ext uri="{BB962C8B-B14F-4D97-AF65-F5344CB8AC3E}">
        <p14:creationId xmlns:p14="http://schemas.microsoft.com/office/powerpoint/2010/main" val="14721061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885156" y="275098"/>
            <a:ext cx="8421688" cy="1325563"/>
          </a:xfrm>
        </p:spPr>
        <p:txBody>
          <a:bodyPr/>
          <a:lstStyle/>
          <a:p>
            <a:r>
              <a:rPr lang="en-US" dirty="0"/>
              <a:t>Inverse Optimization Structure</a:t>
            </a:r>
          </a:p>
        </p:txBody>
      </p:sp>
      <p:sp>
        <p:nvSpPr>
          <p:cNvPr id="11" name="Slide Number Placeholder 10">
            <a:extLst>
              <a:ext uri="{FF2B5EF4-FFF2-40B4-BE49-F238E27FC236}">
                <a16:creationId xmlns:a16="http://schemas.microsoft.com/office/drawing/2014/main" id="{BAD5B6F4-0A90-447A-A1AE-D75C934B6B2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14</a:t>
            </a:fld>
            <a:endParaRPr lang="en-US" dirty="0"/>
          </a:p>
        </p:txBody>
      </p:sp>
      <p:pic>
        <p:nvPicPr>
          <p:cNvPr id="4" name="Picture 3">
            <a:extLst>
              <a:ext uri="{FF2B5EF4-FFF2-40B4-BE49-F238E27FC236}">
                <a16:creationId xmlns:a16="http://schemas.microsoft.com/office/drawing/2014/main" id="{7E73032D-97FE-887A-8279-F25FE5AA2539}"/>
              </a:ext>
            </a:extLst>
          </p:cNvPr>
          <p:cNvPicPr>
            <a:picLocks noChangeAspect="1"/>
          </p:cNvPicPr>
          <p:nvPr/>
        </p:nvPicPr>
        <p:blipFill>
          <a:blip r:embed="rId3"/>
          <a:stretch>
            <a:fillRect/>
          </a:stretch>
        </p:blipFill>
        <p:spPr>
          <a:xfrm>
            <a:off x="1540253" y="1469739"/>
            <a:ext cx="9111494" cy="4459836"/>
          </a:xfrm>
          <a:prstGeom prst="rect">
            <a:avLst/>
          </a:prstGeom>
        </p:spPr>
      </p:pic>
    </p:spTree>
    <p:extLst>
      <p:ext uri="{BB962C8B-B14F-4D97-AF65-F5344CB8AC3E}">
        <p14:creationId xmlns:p14="http://schemas.microsoft.com/office/powerpoint/2010/main" val="2397311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0">
            <a:extLst>
              <a:ext uri="{FF2B5EF4-FFF2-40B4-BE49-F238E27FC236}">
                <a16:creationId xmlns:a16="http://schemas.microsoft.com/office/drawing/2014/main" id="{BAD5B6F4-0A90-447A-A1AE-D75C934B6B2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cxnSp>
        <p:nvCxnSpPr>
          <p:cNvPr id="25" name="Straight Arrow Connector 24">
            <a:extLst>
              <a:ext uri="{FF2B5EF4-FFF2-40B4-BE49-F238E27FC236}">
                <a16:creationId xmlns:a16="http://schemas.microsoft.com/office/drawing/2014/main" id="{2096AAFC-22B6-ACD2-C795-7C612D048A6B}"/>
              </a:ext>
            </a:extLst>
          </p:cNvPr>
          <p:cNvCxnSpPr/>
          <p:nvPr/>
        </p:nvCxnSpPr>
        <p:spPr>
          <a:xfrm>
            <a:off x="1046284" y="3933092"/>
            <a:ext cx="10099431" cy="0"/>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Flowchart: Summing Junction 28">
            <a:extLst>
              <a:ext uri="{FF2B5EF4-FFF2-40B4-BE49-F238E27FC236}">
                <a16:creationId xmlns:a16="http://schemas.microsoft.com/office/drawing/2014/main" id="{D84B4AE3-F752-A437-86AA-DBF82C8F14C4}"/>
              </a:ext>
            </a:extLst>
          </p:cNvPr>
          <p:cNvSpPr/>
          <p:nvPr/>
        </p:nvSpPr>
        <p:spPr>
          <a:xfrm>
            <a:off x="7469807" y="4218359"/>
            <a:ext cx="315054" cy="283794"/>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Summing Junction 29">
            <a:extLst>
              <a:ext uri="{FF2B5EF4-FFF2-40B4-BE49-F238E27FC236}">
                <a16:creationId xmlns:a16="http://schemas.microsoft.com/office/drawing/2014/main" id="{1E6B1D67-8E29-6005-2118-E63A2BD6A15E}"/>
              </a:ext>
            </a:extLst>
          </p:cNvPr>
          <p:cNvSpPr/>
          <p:nvPr/>
        </p:nvSpPr>
        <p:spPr>
          <a:xfrm>
            <a:off x="2442449" y="4218359"/>
            <a:ext cx="315054" cy="283794"/>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lowchart: Summing Junction 30">
            <a:extLst>
              <a:ext uri="{FF2B5EF4-FFF2-40B4-BE49-F238E27FC236}">
                <a16:creationId xmlns:a16="http://schemas.microsoft.com/office/drawing/2014/main" id="{27D0D867-59F3-822B-A47B-2DF4D0FF4318}"/>
              </a:ext>
            </a:extLst>
          </p:cNvPr>
          <p:cNvSpPr/>
          <p:nvPr/>
        </p:nvSpPr>
        <p:spPr>
          <a:xfrm>
            <a:off x="3436311" y="4218359"/>
            <a:ext cx="315054" cy="283794"/>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lowchart: Summing Junction 31">
            <a:extLst>
              <a:ext uri="{FF2B5EF4-FFF2-40B4-BE49-F238E27FC236}">
                <a16:creationId xmlns:a16="http://schemas.microsoft.com/office/drawing/2014/main" id="{57AD002F-14FF-1CDD-7913-FCE1A38B4213}"/>
              </a:ext>
            </a:extLst>
          </p:cNvPr>
          <p:cNvSpPr/>
          <p:nvPr/>
        </p:nvSpPr>
        <p:spPr>
          <a:xfrm>
            <a:off x="5166955" y="4218359"/>
            <a:ext cx="315054" cy="283794"/>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lowchart: Summing Junction 32">
            <a:extLst>
              <a:ext uri="{FF2B5EF4-FFF2-40B4-BE49-F238E27FC236}">
                <a16:creationId xmlns:a16="http://schemas.microsoft.com/office/drawing/2014/main" id="{DB817C7C-A7B0-247F-93A5-A56D7492EE3F}"/>
              </a:ext>
            </a:extLst>
          </p:cNvPr>
          <p:cNvSpPr/>
          <p:nvPr/>
        </p:nvSpPr>
        <p:spPr>
          <a:xfrm>
            <a:off x="6509247" y="4218359"/>
            <a:ext cx="315054" cy="283794"/>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lowchart: Summing Junction 33">
            <a:extLst>
              <a:ext uri="{FF2B5EF4-FFF2-40B4-BE49-F238E27FC236}">
                <a16:creationId xmlns:a16="http://schemas.microsoft.com/office/drawing/2014/main" id="{E51ED8BD-35BF-DA44-C636-5FA501EEEB7C}"/>
              </a:ext>
            </a:extLst>
          </p:cNvPr>
          <p:cNvSpPr/>
          <p:nvPr/>
        </p:nvSpPr>
        <p:spPr>
          <a:xfrm>
            <a:off x="7285902" y="3287103"/>
            <a:ext cx="315054" cy="283794"/>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lowchart: Summing Junction 34">
            <a:extLst>
              <a:ext uri="{FF2B5EF4-FFF2-40B4-BE49-F238E27FC236}">
                <a16:creationId xmlns:a16="http://schemas.microsoft.com/office/drawing/2014/main" id="{68FF6526-E9A7-6CF6-D13D-5171DB0E3837}"/>
              </a:ext>
            </a:extLst>
          </p:cNvPr>
          <p:cNvSpPr/>
          <p:nvPr/>
        </p:nvSpPr>
        <p:spPr>
          <a:xfrm>
            <a:off x="9171122" y="3287103"/>
            <a:ext cx="315054" cy="283794"/>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lowchart: Summing Junction 35">
            <a:extLst>
              <a:ext uri="{FF2B5EF4-FFF2-40B4-BE49-F238E27FC236}">
                <a16:creationId xmlns:a16="http://schemas.microsoft.com/office/drawing/2014/main" id="{DF8EC8FE-7F5A-27E3-5685-956E28E8C60D}"/>
              </a:ext>
            </a:extLst>
          </p:cNvPr>
          <p:cNvSpPr/>
          <p:nvPr/>
        </p:nvSpPr>
        <p:spPr>
          <a:xfrm>
            <a:off x="4213711" y="3287103"/>
            <a:ext cx="315054" cy="283794"/>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lowchart: Summing Junction 36">
            <a:extLst>
              <a:ext uri="{FF2B5EF4-FFF2-40B4-BE49-F238E27FC236}">
                <a16:creationId xmlns:a16="http://schemas.microsoft.com/office/drawing/2014/main" id="{8BD91CAE-CD25-3F08-D5C0-89E3FFA3A61E}"/>
              </a:ext>
            </a:extLst>
          </p:cNvPr>
          <p:cNvSpPr/>
          <p:nvPr/>
        </p:nvSpPr>
        <p:spPr>
          <a:xfrm>
            <a:off x="8184179" y="3291267"/>
            <a:ext cx="315054" cy="283794"/>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lowchart: Summing Junction 37">
            <a:extLst>
              <a:ext uri="{FF2B5EF4-FFF2-40B4-BE49-F238E27FC236}">
                <a16:creationId xmlns:a16="http://schemas.microsoft.com/office/drawing/2014/main" id="{5A65F306-7CBA-AA97-0476-74D45C7E4DB1}"/>
              </a:ext>
            </a:extLst>
          </p:cNvPr>
          <p:cNvSpPr/>
          <p:nvPr/>
        </p:nvSpPr>
        <p:spPr>
          <a:xfrm>
            <a:off x="5783877" y="3287103"/>
            <a:ext cx="315054" cy="283794"/>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itle 1">
            <a:extLst>
              <a:ext uri="{FF2B5EF4-FFF2-40B4-BE49-F238E27FC236}">
                <a16:creationId xmlns:a16="http://schemas.microsoft.com/office/drawing/2014/main" id="{5114B7E2-A3F8-FAB7-83F1-1D129724D830}"/>
              </a:ext>
            </a:extLst>
          </p:cNvPr>
          <p:cNvSpPr>
            <a:spLocks noGrp="1"/>
          </p:cNvSpPr>
          <p:nvPr>
            <p:ph type="title"/>
          </p:nvPr>
        </p:nvSpPr>
        <p:spPr>
          <a:xfrm>
            <a:off x="3380013" y="512945"/>
            <a:ext cx="5431971" cy="846301"/>
          </a:xfrm>
        </p:spPr>
        <p:txBody>
          <a:bodyPr>
            <a:normAutofit fontScale="90000"/>
          </a:bodyPr>
          <a:lstStyle/>
          <a:p>
            <a:r>
              <a:rPr lang="en-ZA" dirty="0"/>
              <a:t>Inverse Toy Problem</a:t>
            </a:r>
            <a:br>
              <a:rPr lang="en-ZA" dirty="0"/>
            </a:br>
            <a:r>
              <a:rPr lang="en-ZA" dirty="0"/>
              <a:t>Original Data</a:t>
            </a:r>
          </a:p>
        </p:txBody>
      </p:sp>
      <p:sp>
        <p:nvSpPr>
          <p:cNvPr id="40" name="Arrow: Down 39">
            <a:extLst>
              <a:ext uri="{FF2B5EF4-FFF2-40B4-BE49-F238E27FC236}">
                <a16:creationId xmlns:a16="http://schemas.microsoft.com/office/drawing/2014/main" id="{C2F09A8E-87BA-4C0B-2FEF-93992143CF44}"/>
              </a:ext>
            </a:extLst>
          </p:cNvPr>
          <p:cNvSpPr/>
          <p:nvPr/>
        </p:nvSpPr>
        <p:spPr>
          <a:xfrm>
            <a:off x="6695357" y="1963494"/>
            <a:ext cx="597877" cy="1217977"/>
          </a:xfrm>
          <a:prstGeom prst="down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Arrow: Down 40">
            <a:extLst>
              <a:ext uri="{FF2B5EF4-FFF2-40B4-BE49-F238E27FC236}">
                <a16:creationId xmlns:a16="http://schemas.microsoft.com/office/drawing/2014/main" id="{32CA5B60-9473-D0C5-1197-A149928313BF}"/>
              </a:ext>
            </a:extLst>
          </p:cNvPr>
          <p:cNvSpPr/>
          <p:nvPr/>
        </p:nvSpPr>
        <p:spPr>
          <a:xfrm flipV="1">
            <a:off x="4884132" y="4857503"/>
            <a:ext cx="597877" cy="1386988"/>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DB5E21CB-3600-1ACC-7469-1D760BC7A964}"/>
              </a:ext>
            </a:extLst>
          </p:cNvPr>
          <p:cNvSpPr txBox="1"/>
          <p:nvPr/>
        </p:nvSpPr>
        <p:spPr>
          <a:xfrm>
            <a:off x="5974753" y="1447395"/>
            <a:ext cx="2039084" cy="461665"/>
          </a:xfrm>
          <a:prstGeom prst="rect">
            <a:avLst/>
          </a:prstGeom>
          <a:noFill/>
        </p:spPr>
        <p:txBody>
          <a:bodyPr wrap="none" rtlCol="0">
            <a:spAutoFit/>
          </a:bodyPr>
          <a:lstStyle/>
          <a:p>
            <a:r>
              <a:rPr lang="en-US" sz="2400" b="1" dirty="0">
                <a:solidFill>
                  <a:srgbClr val="0070C0"/>
                </a:solidFill>
              </a:rPr>
              <a:t>Sample Mean</a:t>
            </a:r>
          </a:p>
        </p:txBody>
      </p:sp>
      <p:sp>
        <p:nvSpPr>
          <p:cNvPr id="43" name="TextBox 42">
            <a:extLst>
              <a:ext uri="{FF2B5EF4-FFF2-40B4-BE49-F238E27FC236}">
                <a16:creationId xmlns:a16="http://schemas.microsoft.com/office/drawing/2014/main" id="{7A79A053-6487-DCB0-249F-B338D93E7A5C}"/>
              </a:ext>
            </a:extLst>
          </p:cNvPr>
          <p:cNvSpPr txBox="1"/>
          <p:nvPr/>
        </p:nvSpPr>
        <p:spPr>
          <a:xfrm>
            <a:off x="4213711" y="6244491"/>
            <a:ext cx="2006768" cy="461665"/>
          </a:xfrm>
          <a:prstGeom prst="rect">
            <a:avLst/>
          </a:prstGeom>
          <a:noFill/>
        </p:spPr>
        <p:txBody>
          <a:bodyPr wrap="none" rtlCol="0">
            <a:spAutoFit/>
          </a:bodyPr>
          <a:lstStyle/>
          <a:p>
            <a:r>
              <a:rPr lang="en-US" sz="2400" dirty="0">
                <a:solidFill>
                  <a:srgbClr val="FF0000"/>
                </a:solidFill>
              </a:rPr>
              <a:t>Sample Mean</a:t>
            </a:r>
          </a:p>
        </p:txBody>
      </p:sp>
    </p:spTree>
    <p:extLst>
      <p:ext uri="{BB962C8B-B14F-4D97-AF65-F5344CB8AC3E}">
        <p14:creationId xmlns:p14="http://schemas.microsoft.com/office/powerpoint/2010/main" val="16541470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0">
            <a:extLst>
              <a:ext uri="{FF2B5EF4-FFF2-40B4-BE49-F238E27FC236}">
                <a16:creationId xmlns:a16="http://schemas.microsoft.com/office/drawing/2014/main" id="{BAD5B6F4-0A90-447A-A1AE-D75C934B6B2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16</a:t>
            </a:fld>
            <a:endParaRPr lang="en-US" dirty="0"/>
          </a:p>
        </p:txBody>
      </p:sp>
      <p:cxnSp>
        <p:nvCxnSpPr>
          <p:cNvPr id="25" name="Straight Arrow Connector 24">
            <a:extLst>
              <a:ext uri="{FF2B5EF4-FFF2-40B4-BE49-F238E27FC236}">
                <a16:creationId xmlns:a16="http://schemas.microsoft.com/office/drawing/2014/main" id="{2096AAFC-22B6-ACD2-C795-7C612D048A6B}"/>
              </a:ext>
            </a:extLst>
          </p:cNvPr>
          <p:cNvCxnSpPr/>
          <p:nvPr/>
        </p:nvCxnSpPr>
        <p:spPr>
          <a:xfrm>
            <a:off x="1046284" y="3933092"/>
            <a:ext cx="10099431" cy="0"/>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Flowchart: Summing Junction 28">
            <a:extLst>
              <a:ext uri="{FF2B5EF4-FFF2-40B4-BE49-F238E27FC236}">
                <a16:creationId xmlns:a16="http://schemas.microsoft.com/office/drawing/2014/main" id="{D84B4AE3-F752-A437-86AA-DBF82C8F14C4}"/>
              </a:ext>
            </a:extLst>
          </p:cNvPr>
          <p:cNvSpPr/>
          <p:nvPr/>
        </p:nvSpPr>
        <p:spPr>
          <a:xfrm>
            <a:off x="7393606" y="3994970"/>
            <a:ext cx="714372" cy="730571"/>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Summing Junction 29">
            <a:extLst>
              <a:ext uri="{FF2B5EF4-FFF2-40B4-BE49-F238E27FC236}">
                <a16:creationId xmlns:a16="http://schemas.microsoft.com/office/drawing/2014/main" id="{1E6B1D67-8E29-6005-2118-E63A2BD6A15E}"/>
              </a:ext>
            </a:extLst>
          </p:cNvPr>
          <p:cNvSpPr/>
          <p:nvPr/>
        </p:nvSpPr>
        <p:spPr>
          <a:xfrm>
            <a:off x="2442449" y="4218359"/>
            <a:ext cx="315054" cy="283794"/>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lowchart: Summing Junction 30">
            <a:extLst>
              <a:ext uri="{FF2B5EF4-FFF2-40B4-BE49-F238E27FC236}">
                <a16:creationId xmlns:a16="http://schemas.microsoft.com/office/drawing/2014/main" id="{27D0D867-59F3-822B-A47B-2DF4D0FF4318}"/>
              </a:ext>
            </a:extLst>
          </p:cNvPr>
          <p:cNvSpPr/>
          <p:nvPr/>
        </p:nvSpPr>
        <p:spPr>
          <a:xfrm>
            <a:off x="3436311" y="4218359"/>
            <a:ext cx="315054" cy="283794"/>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lowchart: Summing Junction 31">
            <a:extLst>
              <a:ext uri="{FF2B5EF4-FFF2-40B4-BE49-F238E27FC236}">
                <a16:creationId xmlns:a16="http://schemas.microsoft.com/office/drawing/2014/main" id="{57AD002F-14FF-1CDD-7913-FCE1A38B4213}"/>
              </a:ext>
            </a:extLst>
          </p:cNvPr>
          <p:cNvSpPr/>
          <p:nvPr/>
        </p:nvSpPr>
        <p:spPr>
          <a:xfrm>
            <a:off x="5166955" y="4218359"/>
            <a:ext cx="315054" cy="283794"/>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lowchart: Summing Junction 32">
            <a:extLst>
              <a:ext uri="{FF2B5EF4-FFF2-40B4-BE49-F238E27FC236}">
                <a16:creationId xmlns:a16="http://schemas.microsoft.com/office/drawing/2014/main" id="{DB817C7C-A7B0-247F-93A5-A56D7492EE3F}"/>
              </a:ext>
            </a:extLst>
          </p:cNvPr>
          <p:cNvSpPr/>
          <p:nvPr/>
        </p:nvSpPr>
        <p:spPr>
          <a:xfrm>
            <a:off x="6279923" y="4005885"/>
            <a:ext cx="714372" cy="730565"/>
          </a:xfrm>
          <a:prstGeom prst="flowChartSummingJuncti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lowchart: Summing Junction 33">
            <a:extLst>
              <a:ext uri="{FF2B5EF4-FFF2-40B4-BE49-F238E27FC236}">
                <a16:creationId xmlns:a16="http://schemas.microsoft.com/office/drawing/2014/main" id="{E51ED8BD-35BF-DA44-C636-5FA501EEEB7C}"/>
              </a:ext>
            </a:extLst>
          </p:cNvPr>
          <p:cNvSpPr/>
          <p:nvPr/>
        </p:nvSpPr>
        <p:spPr>
          <a:xfrm>
            <a:off x="7285902" y="3287103"/>
            <a:ext cx="315054" cy="283794"/>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lowchart: Summing Junction 34">
            <a:extLst>
              <a:ext uri="{FF2B5EF4-FFF2-40B4-BE49-F238E27FC236}">
                <a16:creationId xmlns:a16="http://schemas.microsoft.com/office/drawing/2014/main" id="{68FF6526-E9A7-6CF6-D13D-5171DB0E3837}"/>
              </a:ext>
            </a:extLst>
          </p:cNvPr>
          <p:cNvSpPr/>
          <p:nvPr/>
        </p:nvSpPr>
        <p:spPr>
          <a:xfrm>
            <a:off x="9171122" y="3287103"/>
            <a:ext cx="315054" cy="283794"/>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lowchart: Summing Junction 35">
            <a:extLst>
              <a:ext uri="{FF2B5EF4-FFF2-40B4-BE49-F238E27FC236}">
                <a16:creationId xmlns:a16="http://schemas.microsoft.com/office/drawing/2014/main" id="{DF8EC8FE-7F5A-27E3-5685-956E28E8C60D}"/>
              </a:ext>
            </a:extLst>
          </p:cNvPr>
          <p:cNvSpPr/>
          <p:nvPr/>
        </p:nvSpPr>
        <p:spPr>
          <a:xfrm>
            <a:off x="4045193" y="3079692"/>
            <a:ext cx="704120" cy="698615"/>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lowchart: Summing Junction 36">
            <a:extLst>
              <a:ext uri="{FF2B5EF4-FFF2-40B4-BE49-F238E27FC236}">
                <a16:creationId xmlns:a16="http://schemas.microsoft.com/office/drawing/2014/main" id="{8BD91CAE-CD25-3F08-D5C0-89E3FFA3A61E}"/>
              </a:ext>
            </a:extLst>
          </p:cNvPr>
          <p:cNvSpPr/>
          <p:nvPr/>
        </p:nvSpPr>
        <p:spPr>
          <a:xfrm>
            <a:off x="8184179" y="3291267"/>
            <a:ext cx="315054" cy="283794"/>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lowchart: Summing Junction 37">
            <a:extLst>
              <a:ext uri="{FF2B5EF4-FFF2-40B4-BE49-F238E27FC236}">
                <a16:creationId xmlns:a16="http://schemas.microsoft.com/office/drawing/2014/main" id="{5A65F306-7CBA-AA97-0476-74D45C7E4DB1}"/>
              </a:ext>
            </a:extLst>
          </p:cNvPr>
          <p:cNvSpPr/>
          <p:nvPr/>
        </p:nvSpPr>
        <p:spPr>
          <a:xfrm>
            <a:off x="5632938" y="3194907"/>
            <a:ext cx="515815" cy="477585"/>
          </a:xfrm>
          <a:prstGeom prst="flowChartSummingJuncti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itle 1">
            <a:extLst>
              <a:ext uri="{FF2B5EF4-FFF2-40B4-BE49-F238E27FC236}">
                <a16:creationId xmlns:a16="http://schemas.microsoft.com/office/drawing/2014/main" id="{5114B7E2-A3F8-FAB7-83F1-1D129724D830}"/>
              </a:ext>
            </a:extLst>
          </p:cNvPr>
          <p:cNvSpPr>
            <a:spLocks noGrp="1"/>
          </p:cNvSpPr>
          <p:nvPr>
            <p:ph type="title"/>
          </p:nvPr>
        </p:nvSpPr>
        <p:spPr>
          <a:xfrm>
            <a:off x="3380013" y="512945"/>
            <a:ext cx="5431971" cy="846301"/>
          </a:xfrm>
        </p:spPr>
        <p:txBody>
          <a:bodyPr>
            <a:normAutofit fontScale="90000"/>
          </a:bodyPr>
          <a:lstStyle/>
          <a:p>
            <a:r>
              <a:rPr lang="en-ZA" dirty="0"/>
              <a:t>Inverse Toy Problem</a:t>
            </a:r>
            <a:br>
              <a:rPr lang="en-ZA" dirty="0"/>
            </a:br>
            <a:r>
              <a:rPr lang="en-ZA" dirty="0"/>
              <a:t>Reweighting</a:t>
            </a:r>
          </a:p>
        </p:txBody>
      </p:sp>
      <p:sp>
        <p:nvSpPr>
          <p:cNvPr id="40" name="Arrow: Down 39">
            <a:extLst>
              <a:ext uri="{FF2B5EF4-FFF2-40B4-BE49-F238E27FC236}">
                <a16:creationId xmlns:a16="http://schemas.microsoft.com/office/drawing/2014/main" id="{C2F09A8E-87BA-4C0B-2FEF-93992143CF44}"/>
              </a:ext>
            </a:extLst>
          </p:cNvPr>
          <p:cNvSpPr/>
          <p:nvPr/>
        </p:nvSpPr>
        <p:spPr>
          <a:xfrm>
            <a:off x="5183070" y="2028734"/>
            <a:ext cx="597877" cy="1217977"/>
          </a:xfrm>
          <a:prstGeom prst="down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Arrow: Down 40">
            <a:extLst>
              <a:ext uri="{FF2B5EF4-FFF2-40B4-BE49-F238E27FC236}">
                <a16:creationId xmlns:a16="http://schemas.microsoft.com/office/drawing/2014/main" id="{32CA5B60-9473-D0C5-1197-A149928313BF}"/>
              </a:ext>
            </a:extLst>
          </p:cNvPr>
          <p:cNvSpPr/>
          <p:nvPr/>
        </p:nvSpPr>
        <p:spPr>
          <a:xfrm flipV="1">
            <a:off x="6688025" y="4857503"/>
            <a:ext cx="597877" cy="1386988"/>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DB5E21CB-3600-1ACC-7469-1D760BC7A964}"/>
              </a:ext>
            </a:extLst>
          </p:cNvPr>
          <p:cNvSpPr txBox="1"/>
          <p:nvPr/>
        </p:nvSpPr>
        <p:spPr>
          <a:xfrm>
            <a:off x="4462466" y="1567069"/>
            <a:ext cx="2039084" cy="461665"/>
          </a:xfrm>
          <a:prstGeom prst="rect">
            <a:avLst/>
          </a:prstGeom>
          <a:noFill/>
        </p:spPr>
        <p:txBody>
          <a:bodyPr wrap="none" rtlCol="0">
            <a:spAutoFit/>
          </a:bodyPr>
          <a:lstStyle/>
          <a:p>
            <a:r>
              <a:rPr lang="en-US" sz="2400" b="1" dirty="0">
                <a:solidFill>
                  <a:srgbClr val="0070C0"/>
                </a:solidFill>
              </a:rPr>
              <a:t>Sample Mean</a:t>
            </a:r>
          </a:p>
        </p:txBody>
      </p:sp>
      <p:sp>
        <p:nvSpPr>
          <p:cNvPr id="43" name="TextBox 42">
            <a:extLst>
              <a:ext uri="{FF2B5EF4-FFF2-40B4-BE49-F238E27FC236}">
                <a16:creationId xmlns:a16="http://schemas.microsoft.com/office/drawing/2014/main" id="{7A79A053-6487-DCB0-249F-B338D93E7A5C}"/>
              </a:ext>
            </a:extLst>
          </p:cNvPr>
          <p:cNvSpPr txBox="1"/>
          <p:nvPr/>
        </p:nvSpPr>
        <p:spPr>
          <a:xfrm>
            <a:off x="5974753" y="6244491"/>
            <a:ext cx="2006768" cy="461665"/>
          </a:xfrm>
          <a:prstGeom prst="rect">
            <a:avLst/>
          </a:prstGeom>
          <a:noFill/>
        </p:spPr>
        <p:txBody>
          <a:bodyPr wrap="none" rtlCol="0">
            <a:spAutoFit/>
          </a:bodyPr>
          <a:lstStyle/>
          <a:p>
            <a:r>
              <a:rPr lang="en-US" sz="2400" dirty="0">
                <a:solidFill>
                  <a:srgbClr val="FF0000"/>
                </a:solidFill>
              </a:rPr>
              <a:t>Sample Mean</a:t>
            </a:r>
          </a:p>
        </p:txBody>
      </p:sp>
    </p:spTree>
    <p:extLst>
      <p:ext uri="{BB962C8B-B14F-4D97-AF65-F5344CB8AC3E}">
        <p14:creationId xmlns:p14="http://schemas.microsoft.com/office/powerpoint/2010/main" val="16631884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3B77222-C404-CB75-BCD9-DFC75C23FCF6}"/>
              </a:ext>
            </a:extLst>
          </p:cNvPr>
          <p:cNvSpPr>
            <a:spLocks noGrp="1"/>
          </p:cNvSpPr>
          <p:nvPr>
            <p:ph type="sldNum" sz="quarter" idx="12"/>
          </p:nvPr>
        </p:nvSpPr>
        <p:spPr/>
        <p:txBody>
          <a:bodyPr/>
          <a:lstStyle/>
          <a:p>
            <a:fld id="{B5CEABB6-07DC-46E8-9B57-56EC44A396E5}" type="slidenum">
              <a:rPr lang="en-US" smtClean="0"/>
              <a:t>17</a:t>
            </a:fld>
            <a:endParaRPr lang="en-US" dirty="0"/>
          </a:p>
        </p:txBody>
      </p:sp>
      <p:pic>
        <p:nvPicPr>
          <p:cNvPr id="5" name="Picture 4" descr="Chart&#10;&#10;Description automatically generated">
            <a:extLst>
              <a:ext uri="{FF2B5EF4-FFF2-40B4-BE49-F238E27FC236}">
                <a16:creationId xmlns:a16="http://schemas.microsoft.com/office/drawing/2014/main" id="{1D752CDA-0E09-AB47-6466-F7D279AF44BA}"/>
              </a:ext>
            </a:extLst>
          </p:cNvPr>
          <p:cNvPicPr>
            <a:picLocks noChangeAspect="1"/>
          </p:cNvPicPr>
          <p:nvPr/>
        </p:nvPicPr>
        <p:blipFill>
          <a:blip r:embed="rId2"/>
          <a:stretch>
            <a:fillRect/>
          </a:stretch>
        </p:blipFill>
        <p:spPr>
          <a:xfrm>
            <a:off x="379591" y="1690688"/>
            <a:ext cx="5486411" cy="3657607"/>
          </a:xfrm>
          <a:prstGeom prst="rect">
            <a:avLst/>
          </a:prstGeom>
        </p:spPr>
      </p:pic>
      <p:pic>
        <p:nvPicPr>
          <p:cNvPr id="8" name="Picture 7" descr="Chart&#10;&#10;Description automatically generated">
            <a:extLst>
              <a:ext uri="{FF2B5EF4-FFF2-40B4-BE49-F238E27FC236}">
                <a16:creationId xmlns:a16="http://schemas.microsoft.com/office/drawing/2014/main" id="{262BC43F-12D3-0E5C-28A8-2472CBAFD957}"/>
              </a:ext>
            </a:extLst>
          </p:cNvPr>
          <p:cNvPicPr>
            <a:picLocks noChangeAspect="1"/>
          </p:cNvPicPr>
          <p:nvPr/>
        </p:nvPicPr>
        <p:blipFill>
          <a:blip r:embed="rId3"/>
          <a:stretch>
            <a:fillRect/>
          </a:stretch>
        </p:blipFill>
        <p:spPr>
          <a:xfrm>
            <a:off x="6325998" y="1690688"/>
            <a:ext cx="5486411" cy="3657607"/>
          </a:xfrm>
          <a:prstGeom prst="rect">
            <a:avLst/>
          </a:prstGeom>
        </p:spPr>
      </p:pic>
    </p:spTree>
    <p:extLst>
      <p:ext uri="{BB962C8B-B14F-4D97-AF65-F5344CB8AC3E}">
        <p14:creationId xmlns:p14="http://schemas.microsoft.com/office/powerpoint/2010/main" val="31036691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C8063-A298-01CE-BC1F-F8F4330BCD83}"/>
              </a:ext>
            </a:extLst>
          </p:cNvPr>
          <p:cNvSpPr>
            <a:spLocks noGrp="1"/>
          </p:cNvSpPr>
          <p:nvPr>
            <p:ph type="title"/>
          </p:nvPr>
        </p:nvSpPr>
        <p:spPr/>
        <p:txBody>
          <a:bodyPr/>
          <a:lstStyle/>
          <a:p>
            <a:r>
              <a:rPr lang="en-US" dirty="0"/>
              <a:t>Resampling Algorithm to learn skewed beliefs</a:t>
            </a:r>
          </a:p>
        </p:txBody>
      </p:sp>
      <p:sp>
        <p:nvSpPr>
          <p:cNvPr id="6" name="Slide Number Placeholder 5">
            <a:extLst>
              <a:ext uri="{FF2B5EF4-FFF2-40B4-BE49-F238E27FC236}">
                <a16:creationId xmlns:a16="http://schemas.microsoft.com/office/drawing/2014/main" id="{E3B77222-C404-CB75-BCD9-DFC75C23FCF6}"/>
              </a:ext>
            </a:extLst>
          </p:cNvPr>
          <p:cNvSpPr>
            <a:spLocks noGrp="1"/>
          </p:cNvSpPr>
          <p:nvPr>
            <p:ph type="sldNum" sz="quarter" idx="12"/>
          </p:nvPr>
        </p:nvSpPr>
        <p:spPr/>
        <p:txBody>
          <a:bodyPr/>
          <a:lstStyle/>
          <a:p>
            <a:fld id="{B5CEABB6-07DC-46E8-9B57-56EC44A396E5}" type="slidenum">
              <a:rPr lang="en-US" smtClean="0"/>
              <a:t>18</a:t>
            </a:fld>
            <a:endParaRPr lang="en-US" dirty="0"/>
          </a:p>
        </p:txBody>
      </p:sp>
      <p:pic>
        <p:nvPicPr>
          <p:cNvPr id="4" name="Picture 3">
            <a:extLst>
              <a:ext uri="{FF2B5EF4-FFF2-40B4-BE49-F238E27FC236}">
                <a16:creationId xmlns:a16="http://schemas.microsoft.com/office/drawing/2014/main" id="{DB416942-658C-1187-F31E-3DEA484E1442}"/>
              </a:ext>
            </a:extLst>
          </p:cNvPr>
          <p:cNvPicPr>
            <a:picLocks noChangeAspect="1"/>
          </p:cNvPicPr>
          <p:nvPr/>
        </p:nvPicPr>
        <p:blipFill>
          <a:blip r:embed="rId2"/>
          <a:stretch>
            <a:fillRect/>
          </a:stretch>
        </p:blipFill>
        <p:spPr>
          <a:xfrm>
            <a:off x="630378" y="1525307"/>
            <a:ext cx="10931243" cy="4656709"/>
          </a:xfrm>
          <a:prstGeom prst="rect">
            <a:avLst/>
          </a:prstGeom>
        </p:spPr>
      </p:pic>
    </p:spTree>
    <p:extLst>
      <p:ext uri="{BB962C8B-B14F-4D97-AF65-F5344CB8AC3E}">
        <p14:creationId xmlns:p14="http://schemas.microsoft.com/office/powerpoint/2010/main" val="6222892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B9DF4-ABB0-D024-F5D2-8248151766BD}"/>
              </a:ext>
            </a:extLst>
          </p:cNvPr>
          <p:cNvSpPr>
            <a:spLocks noGrp="1"/>
          </p:cNvSpPr>
          <p:nvPr>
            <p:ph type="ctrTitle"/>
          </p:nvPr>
        </p:nvSpPr>
        <p:spPr/>
        <p:txBody>
          <a:bodyPr/>
          <a:lstStyle/>
          <a:p>
            <a:r>
              <a:rPr lang="en-US" dirty="0"/>
              <a:t>Results</a:t>
            </a:r>
          </a:p>
        </p:txBody>
      </p:sp>
    </p:spTree>
    <p:extLst>
      <p:ext uri="{BB962C8B-B14F-4D97-AF65-F5344CB8AC3E}">
        <p14:creationId xmlns:p14="http://schemas.microsoft.com/office/powerpoint/2010/main" val="4085296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EECE4FB-171C-C016-FA1F-2D5D38956B50}"/>
              </a:ext>
            </a:extLst>
          </p:cNvPr>
          <p:cNvSpPr>
            <a:spLocks noGrp="1"/>
          </p:cNvSpPr>
          <p:nvPr>
            <p:ph type="sldNum" sz="quarter" idx="12"/>
          </p:nvPr>
        </p:nvSpPr>
        <p:spPr/>
        <p:txBody>
          <a:bodyPr/>
          <a:lstStyle/>
          <a:p>
            <a:fld id="{B5CEABB6-07DC-46E8-9B57-56EC44A396E5}" type="slidenum">
              <a:rPr lang="en-US" smtClean="0"/>
              <a:t>2</a:t>
            </a:fld>
            <a:endParaRPr lang="en-US" dirty="0"/>
          </a:p>
        </p:txBody>
      </p:sp>
      <p:sp>
        <p:nvSpPr>
          <p:cNvPr id="7" name="Title 1">
            <a:extLst>
              <a:ext uri="{FF2B5EF4-FFF2-40B4-BE49-F238E27FC236}">
                <a16:creationId xmlns:a16="http://schemas.microsoft.com/office/drawing/2014/main" id="{07A5B749-8F69-C484-10EE-068854721E9B}"/>
              </a:ext>
            </a:extLst>
          </p:cNvPr>
          <p:cNvSpPr txBox="1">
            <a:spLocks/>
          </p:cNvSpPr>
          <p:nvPr/>
        </p:nvSpPr>
        <p:spPr>
          <a:xfrm>
            <a:off x="1711537" y="1529540"/>
            <a:ext cx="4941771" cy="112220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r>
              <a:rPr lang="en-US" sz="3600" b="1" dirty="0"/>
              <a:t>Belief Learning:</a:t>
            </a:r>
          </a:p>
        </p:txBody>
      </p:sp>
      <p:sp>
        <p:nvSpPr>
          <p:cNvPr id="8" name="Subtitle 2">
            <a:extLst>
              <a:ext uri="{FF2B5EF4-FFF2-40B4-BE49-F238E27FC236}">
                <a16:creationId xmlns:a16="http://schemas.microsoft.com/office/drawing/2014/main" id="{46661231-CAAE-D5AD-1905-620599B94885}"/>
              </a:ext>
            </a:extLst>
          </p:cNvPr>
          <p:cNvSpPr txBox="1">
            <a:spLocks/>
          </p:cNvSpPr>
          <p:nvPr/>
        </p:nvSpPr>
        <p:spPr>
          <a:xfrm>
            <a:off x="2209800" y="4032642"/>
            <a:ext cx="5119467" cy="1122202"/>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Jacob Miller</a:t>
            </a:r>
          </a:p>
          <a:p>
            <a:pPr marL="0" indent="0">
              <a:buNone/>
            </a:pPr>
            <a:r>
              <a:rPr lang="en-US" dirty="0"/>
              <a:t>Nathan </a:t>
            </a:r>
            <a:r>
              <a:rPr lang="en-US" dirty="0" err="1"/>
              <a:t>Sandholtz</a:t>
            </a:r>
            <a:endParaRPr lang="en-US" dirty="0"/>
          </a:p>
          <a:p>
            <a:pPr marL="0" indent="0">
              <a:buNone/>
            </a:pPr>
            <a:r>
              <a:rPr lang="en-US" dirty="0"/>
              <a:t>Brian Hartman</a:t>
            </a:r>
          </a:p>
        </p:txBody>
      </p:sp>
      <p:sp>
        <p:nvSpPr>
          <p:cNvPr id="9" name="Title 1">
            <a:extLst>
              <a:ext uri="{FF2B5EF4-FFF2-40B4-BE49-F238E27FC236}">
                <a16:creationId xmlns:a16="http://schemas.microsoft.com/office/drawing/2014/main" id="{AA940B01-A1E4-BF8A-42AC-52258DE6421C}"/>
              </a:ext>
            </a:extLst>
          </p:cNvPr>
          <p:cNvSpPr txBox="1">
            <a:spLocks/>
          </p:cNvSpPr>
          <p:nvPr/>
        </p:nvSpPr>
        <p:spPr>
          <a:xfrm>
            <a:off x="2148091" y="2315417"/>
            <a:ext cx="8050553" cy="1122202"/>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kern="1200" cap="all" spc="150" baseline="0">
                <a:solidFill>
                  <a:schemeClr val="tx1"/>
                </a:solidFill>
                <a:latin typeface="+mj-lt"/>
                <a:ea typeface="+mj-ea"/>
                <a:cs typeface="+mj-cs"/>
              </a:defRPr>
            </a:lvl1pPr>
          </a:lstStyle>
          <a:p>
            <a:r>
              <a:rPr lang="en-US" dirty="0"/>
              <a:t>Applying Inverse Optimization to the NFL 4</a:t>
            </a:r>
            <a:r>
              <a:rPr lang="en-US" baseline="30000" dirty="0"/>
              <a:t>th</a:t>
            </a:r>
            <a:r>
              <a:rPr lang="en-US" dirty="0"/>
              <a:t> Down Decision</a:t>
            </a:r>
          </a:p>
        </p:txBody>
      </p:sp>
    </p:spTree>
    <p:extLst>
      <p:ext uri="{BB962C8B-B14F-4D97-AF65-F5344CB8AC3E}">
        <p14:creationId xmlns:p14="http://schemas.microsoft.com/office/powerpoint/2010/main" val="31727885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B9DDB1B-0FD8-E27E-B6A2-097EE86FCECC}"/>
              </a:ext>
            </a:extLst>
          </p:cNvPr>
          <p:cNvSpPr>
            <a:spLocks noGrp="1"/>
          </p:cNvSpPr>
          <p:nvPr>
            <p:ph type="sldNum" sz="quarter" idx="12"/>
          </p:nvPr>
        </p:nvSpPr>
        <p:spPr/>
        <p:txBody>
          <a:bodyPr/>
          <a:lstStyle/>
          <a:p>
            <a:fld id="{B5CEABB6-07DC-46E8-9B57-56EC44A396E5}" type="slidenum">
              <a:rPr lang="en-US" smtClean="0"/>
              <a:t>20</a:t>
            </a:fld>
            <a:endParaRPr lang="en-US" dirty="0"/>
          </a:p>
        </p:txBody>
      </p:sp>
      <p:pic>
        <p:nvPicPr>
          <p:cNvPr id="2" name="Picture 1">
            <a:extLst>
              <a:ext uri="{FF2B5EF4-FFF2-40B4-BE49-F238E27FC236}">
                <a16:creationId xmlns:a16="http://schemas.microsoft.com/office/drawing/2014/main" id="{B2D1C44C-BDFC-F78E-7156-F7E3E7F1569B}"/>
              </a:ext>
            </a:extLst>
          </p:cNvPr>
          <p:cNvPicPr>
            <a:picLocks noChangeAspect="1"/>
          </p:cNvPicPr>
          <p:nvPr/>
        </p:nvPicPr>
        <p:blipFill>
          <a:blip r:embed="rId2"/>
          <a:stretch>
            <a:fillRect/>
          </a:stretch>
        </p:blipFill>
        <p:spPr>
          <a:xfrm>
            <a:off x="3979252" y="0"/>
            <a:ext cx="4233496" cy="6858000"/>
          </a:xfrm>
          <a:prstGeom prst="rect">
            <a:avLst/>
          </a:prstGeom>
        </p:spPr>
      </p:pic>
    </p:spTree>
    <p:extLst>
      <p:ext uri="{BB962C8B-B14F-4D97-AF65-F5344CB8AC3E}">
        <p14:creationId xmlns:p14="http://schemas.microsoft.com/office/powerpoint/2010/main" val="31416468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B9DDB1B-0FD8-E27E-B6A2-097EE86FCECC}"/>
              </a:ext>
            </a:extLst>
          </p:cNvPr>
          <p:cNvSpPr>
            <a:spLocks noGrp="1"/>
          </p:cNvSpPr>
          <p:nvPr>
            <p:ph type="sldNum" sz="quarter" idx="12"/>
          </p:nvPr>
        </p:nvSpPr>
        <p:spPr/>
        <p:txBody>
          <a:bodyPr/>
          <a:lstStyle/>
          <a:p>
            <a:fld id="{B5CEABB6-07DC-46E8-9B57-56EC44A396E5}" type="slidenum">
              <a:rPr lang="en-US" smtClean="0"/>
              <a:t>21</a:t>
            </a:fld>
            <a:endParaRPr lang="en-US" dirty="0"/>
          </a:p>
        </p:txBody>
      </p:sp>
      <p:pic>
        <p:nvPicPr>
          <p:cNvPr id="4" name="Picture 3" descr="Chart, box and whisker chart&#10;&#10;Description automatically generated">
            <a:extLst>
              <a:ext uri="{FF2B5EF4-FFF2-40B4-BE49-F238E27FC236}">
                <a16:creationId xmlns:a16="http://schemas.microsoft.com/office/drawing/2014/main" id="{3BB71AEB-D39E-C9B0-1EDF-317F306DAFDB}"/>
              </a:ext>
            </a:extLst>
          </p:cNvPr>
          <p:cNvPicPr>
            <a:picLocks noChangeAspect="1"/>
          </p:cNvPicPr>
          <p:nvPr/>
        </p:nvPicPr>
        <p:blipFill>
          <a:blip r:embed="rId2"/>
          <a:stretch>
            <a:fillRect/>
          </a:stretch>
        </p:blipFill>
        <p:spPr>
          <a:xfrm>
            <a:off x="1620768" y="543887"/>
            <a:ext cx="8950464" cy="5966976"/>
          </a:xfrm>
          <a:prstGeom prst="rect">
            <a:avLst/>
          </a:prstGeom>
        </p:spPr>
      </p:pic>
    </p:spTree>
    <p:extLst>
      <p:ext uri="{BB962C8B-B14F-4D97-AF65-F5344CB8AC3E}">
        <p14:creationId xmlns:p14="http://schemas.microsoft.com/office/powerpoint/2010/main" val="40280422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B9DDB1B-0FD8-E27E-B6A2-097EE86FCECC}"/>
              </a:ext>
            </a:extLst>
          </p:cNvPr>
          <p:cNvSpPr>
            <a:spLocks noGrp="1"/>
          </p:cNvSpPr>
          <p:nvPr>
            <p:ph type="sldNum" sz="quarter" idx="12"/>
          </p:nvPr>
        </p:nvSpPr>
        <p:spPr/>
        <p:txBody>
          <a:bodyPr/>
          <a:lstStyle/>
          <a:p>
            <a:fld id="{B5CEABB6-07DC-46E8-9B57-56EC44A396E5}" type="slidenum">
              <a:rPr lang="en-US" smtClean="0"/>
              <a:t>22</a:t>
            </a:fld>
            <a:endParaRPr lang="en-US" dirty="0"/>
          </a:p>
        </p:txBody>
      </p:sp>
      <p:pic>
        <p:nvPicPr>
          <p:cNvPr id="3" name="Picture 2" descr="A picture containing calendar&#10;&#10;Description automatically generated">
            <a:extLst>
              <a:ext uri="{FF2B5EF4-FFF2-40B4-BE49-F238E27FC236}">
                <a16:creationId xmlns:a16="http://schemas.microsoft.com/office/drawing/2014/main" id="{E101703B-D1C1-DF6F-7FE4-A2FF1E4FC354}"/>
              </a:ext>
            </a:extLst>
          </p:cNvPr>
          <p:cNvPicPr>
            <a:picLocks noChangeAspect="1"/>
          </p:cNvPicPr>
          <p:nvPr/>
        </p:nvPicPr>
        <p:blipFill>
          <a:blip r:embed="rId2"/>
          <a:stretch>
            <a:fillRect/>
          </a:stretch>
        </p:blipFill>
        <p:spPr>
          <a:xfrm>
            <a:off x="3581401" y="0"/>
            <a:ext cx="5486400" cy="6858000"/>
          </a:xfrm>
          <a:prstGeom prst="rect">
            <a:avLst/>
          </a:prstGeom>
        </p:spPr>
      </p:pic>
    </p:spTree>
    <p:extLst>
      <p:ext uri="{BB962C8B-B14F-4D97-AF65-F5344CB8AC3E}">
        <p14:creationId xmlns:p14="http://schemas.microsoft.com/office/powerpoint/2010/main" val="16178728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BD384-013F-E052-5F23-D1ECD6F536BD}"/>
              </a:ext>
            </a:extLst>
          </p:cNvPr>
          <p:cNvSpPr>
            <a:spLocks noGrp="1"/>
          </p:cNvSpPr>
          <p:nvPr>
            <p:ph type="title"/>
          </p:nvPr>
        </p:nvSpPr>
        <p:spPr/>
        <p:txBody>
          <a:bodyPr/>
          <a:lstStyle/>
          <a:p>
            <a:r>
              <a:rPr lang="en-US" dirty="0"/>
              <a:t>4th Down Upweighting</a:t>
            </a:r>
          </a:p>
        </p:txBody>
      </p:sp>
      <p:sp>
        <p:nvSpPr>
          <p:cNvPr id="6" name="Slide Number Placeholder 5">
            <a:extLst>
              <a:ext uri="{FF2B5EF4-FFF2-40B4-BE49-F238E27FC236}">
                <a16:creationId xmlns:a16="http://schemas.microsoft.com/office/drawing/2014/main" id="{70D049F3-ADF8-146F-96C2-598C28083045}"/>
              </a:ext>
            </a:extLst>
          </p:cNvPr>
          <p:cNvSpPr>
            <a:spLocks noGrp="1"/>
          </p:cNvSpPr>
          <p:nvPr>
            <p:ph type="sldNum" sz="quarter" idx="12"/>
          </p:nvPr>
        </p:nvSpPr>
        <p:spPr/>
        <p:txBody>
          <a:bodyPr/>
          <a:lstStyle/>
          <a:p>
            <a:fld id="{B5CEABB6-07DC-46E8-9B57-56EC44A396E5}" type="slidenum">
              <a:rPr lang="en-US" smtClean="0"/>
              <a:t>23</a:t>
            </a:fld>
            <a:endParaRPr lang="en-US" dirty="0"/>
          </a:p>
        </p:txBody>
      </p:sp>
      <p:sp>
        <p:nvSpPr>
          <p:cNvPr id="7" name="Subtitle 2">
            <a:extLst>
              <a:ext uri="{FF2B5EF4-FFF2-40B4-BE49-F238E27FC236}">
                <a16:creationId xmlns:a16="http://schemas.microsoft.com/office/drawing/2014/main" id="{04A833E1-A6ED-0D7D-F148-2754691DB5F3}"/>
              </a:ext>
            </a:extLst>
          </p:cNvPr>
          <p:cNvSpPr txBox="1">
            <a:spLocks/>
          </p:cNvSpPr>
          <p:nvPr/>
        </p:nvSpPr>
        <p:spPr>
          <a:xfrm>
            <a:off x="1206110" y="1621237"/>
            <a:ext cx="9991083" cy="42971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8" name="Subtitle 2">
            <a:extLst>
              <a:ext uri="{FF2B5EF4-FFF2-40B4-BE49-F238E27FC236}">
                <a16:creationId xmlns:a16="http://schemas.microsoft.com/office/drawing/2014/main" id="{AB25C76D-AAB6-34CC-8C4C-9D1E84A9BF9D}"/>
              </a:ext>
            </a:extLst>
          </p:cNvPr>
          <p:cNvSpPr txBox="1">
            <a:spLocks/>
          </p:cNvSpPr>
          <p:nvPr/>
        </p:nvSpPr>
        <p:spPr>
          <a:xfrm>
            <a:off x="1358510" y="1773637"/>
            <a:ext cx="9991083" cy="42971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2 yards to go inside of the 10 yard line</a:t>
            </a:r>
          </a:p>
          <a:p>
            <a:endParaRPr lang="en-US" dirty="0"/>
          </a:p>
          <a:p>
            <a:r>
              <a:rPr lang="en-US" dirty="0"/>
              <a:t>Out of the shotgun, Aaron Rodgers completed a pass short right to Devonte Adams for no gain (upweighted x3)</a:t>
            </a:r>
          </a:p>
          <a:p>
            <a:r>
              <a:rPr lang="en-US" dirty="0"/>
              <a:t>Out of the shotgun, Justin Herbert completed a pass short right to Keenan Allen for a one yard gain (upweighted x3)</a:t>
            </a:r>
          </a:p>
          <a:p>
            <a:endParaRPr lang="en-US" dirty="0"/>
          </a:p>
        </p:txBody>
      </p:sp>
    </p:spTree>
    <p:extLst>
      <p:ext uri="{BB962C8B-B14F-4D97-AF65-F5344CB8AC3E}">
        <p14:creationId xmlns:p14="http://schemas.microsoft.com/office/powerpoint/2010/main" val="1934455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885156" y="892177"/>
            <a:ext cx="8421688" cy="1325563"/>
          </a:xfrm>
        </p:spPr>
        <p:txBody>
          <a:bodyPr/>
          <a:lstStyle/>
          <a:p>
            <a:r>
              <a:rPr lang="en-US" dirty="0"/>
              <a:t>Application and Future work</a:t>
            </a:r>
          </a:p>
        </p:txBody>
      </p:sp>
      <p:sp>
        <p:nvSpPr>
          <p:cNvPr id="4" name="Text Placeholder 3">
            <a:extLst>
              <a:ext uri="{FF2B5EF4-FFF2-40B4-BE49-F238E27FC236}">
                <a16:creationId xmlns:a16="http://schemas.microsoft.com/office/drawing/2014/main" id="{A112B089-A8F9-45B1-BE6E-EAC10163F082}"/>
              </a:ext>
            </a:extLst>
          </p:cNvPr>
          <p:cNvSpPr>
            <a:spLocks noGrp="1"/>
          </p:cNvSpPr>
          <p:nvPr>
            <p:ph type="body" idx="1"/>
          </p:nvPr>
        </p:nvSpPr>
        <p:spPr>
          <a:xfrm>
            <a:off x="1243104" y="2776936"/>
            <a:ext cx="2882475" cy="823912"/>
          </a:xfrm>
        </p:spPr>
        <p:txBody>
          <a:bodyPr/>
          <a:lstStyle/>
          <a:p>
            <a:r>
              <a:rPr lang="en-ZA" dirty="0"/>
              <a:t>Understanding</a:t>
            </a:r>
          </a:p>
        </p:txBody>
      </p:sp>
      <p:sp>
        <p:nvSpPr>
          <p:cNvPr id="7" name="Content Placeholder 6">
            <a:extLst>
              <a:ext uri="{FF2B5EF4-FFF2-40B4-BE49-F238E27FC236}">
                <a16:creationId xmlns:a16="http://schemas.microsoft.com/office/drawing/2014/main" id="{6B35F89A-6CDF-41F7-BD87-18B45BD7330B}"/>
              </a:ext>
            </a:extLst>
          </p:cNvPr>
          <p:cNvSpPr>
            <a:spLocks noGrp="1"/>
          </p:cNvSpPr>
          <p:nvPr>
            <p:ph sz="half" idx="2"/>
          </p:nvPr>
        </p:nvSpPr>
        <p:spPr>
          <a:xfrm>
            <a:off x="1243104" y="3834606"/>
            <a:ext cx="2882475" cy="1997867"/>
          </a:xfrm>
        </p:spPr>
        <p:txBody>
          <a:bodyPr vert="horz" lIns="91440" tIns="45720" rIns="91440" bIns="45720" rtlCol="0" anchor="t">
            <a:normAutofit/>
          </a:bodyPr>
          <a:lstStyle/>
          <a:p>
            <a:r>
              <a:rPr lang="en-ZA" noProof="1"/>
              <a:t>Help coaches, analytics personnel, and others better communicate and understand why decision makers deviate from the analysts’ prescriptions</a:t>
            </a:r>
          </a:p>
          <a:p>
            <a:endParaRPr lang="en-ZA" noProof="1"/>
          </a:p>
        </p:txBody>
      </p:sp>
      <p:sp>
        <p:nvSpPr>
          <p:cNvPr id="6" name="Text Placeholder 5">
            <a:extLst>
              <a:ext uri="{FF2B5EF4-FFF2-40B4-BE49-F238E27FC236}">
                <a16:creationId xmlns:a16="http://schemas.microsoft.com/office/drawing/2014/main" id="{0FE22F9B-4BF8-41DC-8F1C-836B546E59AD}"/>
              </a:ext>
            </a:extLst>
          </p:cNvPr>
          <p:cNvSpPr>
            <a:spLocks noGrp="1"/>
          </p:cNvSpPr>
          <p:nvPr>
            <p:ph type="body" sz="quarter" idx="3"/>
          </p:nvPr>
        </p:nvSpPr>
        <p:spPr>
          <a:xfrm>
            <a:off x="4647665" y="2776936"/>
            <a:ext cx="3101289" cy="823912"/>
          </a:xfrm>
        </p:spPr>
        <p:txBody>
          <a:bodyPr/>
          <a:lstStyle/>
          <a:p>
            <a:r>
              <a:rPr lang="en-ZA" dirty="0"/>
              <a:t>Prior Specification</a:t>
            </a:r>
          </a:p>
        </p:txBody>
      </p:sp>
      <p:sp>
        <p:nvSpPr>
          <p:cNvPr id="3" name="Text Placeholder 2">
            <a:extLst>
              <a:ext uri="{FF2B5EF4-FFF2-40B4-BE49-F238E27FC236}">
                <a16:creationId xmlns:a16="http://schemas.microsoft.com/office/drawing/2014/main" id="{D5E1C399-8F48-44F5-9461-3C89866D4CE1}"/>
              </a:ext>
            </a:extLst>
          </p:cNvPr>
          <p:cNvSpPr>
            <a:spLocks noGrp="1"/>
          </p:cNvSpPr>
          <p:nvPr>
            <p:ph sz="quarter" idx="4"/>
          </p:nvPr>
        </p:nvSpPr>
        <p:spPr>
          <a:xfrm>
            <a:off x="4647665" y="3834606"/>
            <a:ext cx="2896671" cy="1997867"/>
          </a:xfrm>
        </p:spPr>
        <p:txBody>
          <a:bodyPr/>
          <a:lstStyle/>
          <a:p>
            <a:r>
              <a:rPr lang="en-ZA" dirty="0"/>
              <a:t>We can use these weights as priors in an analysis on coaches’ preferences—particularly for areas with small sample sizes</a:t>
            </a:r>
          </a:p>
        </p:txBody>
      </p:sp>
      <p:sp>
        <p:nvSpPr>
          <p:cNvPr id="5" name="Content Placeholder 4">
            <a:extLst>
              <a:ext uri="{FF2B5EF4-FFF2-40B4-BE49-F238E27FC236}">
                <a16:creationId xmlns:a16="http://schemas.microsoft.com/office/drawing/2014/main" id="{CF515C5D-2CDB-4E66-B2B8-1451BC44247F}"/>
              </a:ext>
            </a:extLst>
          </p:cNvPr>
          <p:cNvSpPr>
            <a:spLocks noGrp="1"/>
          </p:cNvSpPr>
          <p:nvPr>
            <p:ph type="body" idx="13"/>
          </p:nvPr>
        </p:nvSpPr>
        <p:spPr>
          <a:xfrm>
            <a:off x="8066421" y="2776936"/>
            <a:ext cx="3101289" cy="823912"/>
          </a:xfrm>
        </p:spPr>
        <p:txBody>
          <a:bodyPr vert="horz" lIns="91440" tIns="45720" rIns="91440" bIns="45720" rtlCol="0" anchor="b">
            <a:normAutofit/>
          </a:bodyPr>
          <a:lstStyle/>
          <a:p>
            <a:r>
              <a:rPr lang="en-ZA" dirty="0"/>
              <a:t>Apply IO Algorithm to a model</a:t>
            </a:r>
          </a:p>
        </p:txBody>
      </p:sp>
      <p:sp>
        <p:nvSpPr>
          <p:cNvPr id="8" name="Text Placeholder 7">
            <a:extLst>
              <a:ext uri="{FF2B5EF4-FFF2-40B4-BE49-F238E27FC236}">
                <a16:creationId xmlns:a16="http://schemas.microsoft.com/office/drawing/2014/main" id="{E92B9716-8D44-4864-8986-720957B34362}"/>
              </a:ext>
            </a:extLst>
          </p:cNvPr>
          <p:cNvSpPr>
            <a:spLocks noGrp="1"/>
          </p:cNvSpPr>
          <p:nvPr>
            <p:ph sz="half" idx="14"/>
          </p:nvPr>
        </p:nvSpPr>
        <p:spPr>
          <a:xfrm>
            <a:off x="8066421" y="3834606"/>
            <a:ext cx="2882475" cy="1997867"/>
          </a:xfrm>
        </p:spPr>
        <p:txBody>
          <a:bodyPr/>
          <a:lstStyle/>
          <a:p>
            <a:r>
              <a:rPr lang="en-ZA" noProof="1"/>
              <a:t>Applying the inverse optimization algorithm to a statistical model would allow more details in a game to be taken into account</a:t>
            </a:r>
          </a:p>
        </p:txBody>
      </p:sp>
      <p:sp>
        <p:nvSpPr>
          <p:cNvPr id="11" name="Slide Number Placeholder 10">
            <a:extLst>
              <a:ext uri="{FF2B5EF4-FFF2-40B4-BE49-F238E27FC236}">
                <a16:creationId xmlns:a16="http://schemas.microsoft.com/office/drawing/2014/main" id="{BAD5B6F4-0A90-447A-A1AE-D75C934B6B2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24</a:t>
            </a:fld>
            <a:endParaRPr lang="en-US" dirty="0"/>
          </a:p>
        </p:txBody>
      </p:sp>
    </p:spTree>
    <p:extLst>
      <p:ext uri="{BB962C8B-B14F-4D97-AF65-F5344CB8AC3E}">
        <p14:creationId xmlns:p14="http://schemas.microsoft.com/office/powerpoint/2010/main" val="21211780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6064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838200" y="5509419"/>
            <a:ext cx="4082142" cy="585788"/>
          </a:xfrm>
        </p:spPr>
        <p:txBody>
          <a:bodyPr/>
          <a:lstStyle/>
          <a:p>
            <a:r>
              <a:rPr lang="en-US" dirty="0"/>
              <a:t>Agenda</a:t>
            </a:r>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sz="quarter" idx="13"/>
          </p:nvPr>
        </p:nvSpPr>
        <p:spPr>
          <a:xfrm>
            <a:off x="-83127" y="1481138"/>
            <a:ext cx="2556091" cy="514350"/>
          </a:xfrm>
        </p:spPr>
        <p:txBody>
          <a:bodyPr vert="horz" lIns="91440" tIns="45720" rIns="91440" bIns="45720" rtlCol="0" anchor="ctr">
            <a:normAutofit/>
          </a:bodyPr>
          <a:lstStyle/>
          <a:p>
            <a:r>
              <a:rPr lang="en-US" dirty="0"/>
              <a:t>4</a:t>
            </a:r>
            <a:r>
              <a:rPr lang="en-US" baseline="30000" dirty="0"/>
              <a:t>th</a:t>
            </a:r>
            <a:r>
              <a:rPr lang="en-US" dirty="0"/>
              <a:t> Down Problem</a:t>
            </a:r>
          </a:p>
        </p:txBody>
      </p:sp>
      <p:sp>
        <p:nvSpPr>
          <p:cNvPr id="4" name="Text Placeholder 3">
            <a:extLst>
              <a:ext uri="{FF2B5EF4-FFF2-40B4-BE49-F238E27FC236}">
                <a16:creationId xmlns:a16="http://schemas.microsoft.com/office/drawing/2014/main" id="{F5FF1291-56EB-4A7B-A198-1D91F9ECC5D3}"/>
              </a:ext>
            </a:extLst>
          </p:cNvPr>
          <p:cNvSpPr>
            <a:spLocks noGrp="1"/>
          </p:cNvSpPr>
          <p:nvPr>
            <p:ph type="body" sz="quarter" idx="14"/>
          </p:nvPr>
        </p:nvSpPr>
        <p:spPr>
          <a:xfrm>
            <a:off x="66504" y="2557463"/>
            <a:ext cx="2989143" cy="514350"/>
          </a:xfrm>
        </p:spPr>
        <p:txBody>
          <a:bodyPr/>
          <a:lstStyle/>
          <a:p>
            <a:r>
              <a:rPr lang="en-US" dirty="0"/>
              <a:t>Forward Optimization</a:t>
            </a:r>
          </a:p>
        </p:txBody>
      </p:sp>
      <p:sp>
        <p:nvSpPr>
          <p:cNvPr id="5" name="Text Placeholder 4">
            <a:extLst>
              <a:ext uri="{FF2B5EF4-FFF2-40B4-BE49-F238E27FC236}">
                <a16:creationId xmlns:a16="http://schemas.microsoft.com/office/drawing/2014/main" id="{6184E21C-7534-4FB5-9709-F7D1A11034F3}"/>
              </a:ext>
            </a:extLst>
          </p:cNvPr>
          <p:cNvSpPr>
            <a:spLocks noGrp="1"/>
          </p:cNvSpPr>
          <p:nvPr>
            <p:ph type="body" sz="quarter" idx="15"/>
          </p:nvPr>
        </p:nvSpPr>
        <p:spPr>
          <a:xfrm>
            <a:off x="532015" y="3633788"/>
            <a:ext cx="2930549" cy="514350"/>
          </a:xfrm>
        </p:spPr>
        <p:txBody>
          <a:bodyPr/>
          <a:lstStyle/>
          <a:p>
            <a:r>
              <a:rPr lang="en-US" dirty="0"/>
              <a:t>Inverse Optimization</a:t>
            </a:r>
          </a:p>
        </p:txBody>
      </p:sp>
      <p:sp>
        <p:nvSpPr>
          <p:cNvPr id="6" name="Text Placeholder 5">
            <a:extLst>
              <a:ext uri="{FF2B5EF4-FFF2-40B4-BE49-F238E27FC236}">
                <a16:creationId xmlns:a16="http://schemas.microsoft.com/office/drawing/2014/main" id="{5C594564-4FC6-401A-8586-44735EE819EC}"/>
              </a:ext>
            </a:extLst>
          </p:cNvPr>
          <p:cNvSpPr>
            <a:spLocks noGrp="1"/>
          </p:cNvSpPr>
          <p:nvPr>
            <p:ph type="body" sz="quarter" idx="16"/>
          </p:nvPr>
        </p:nvSpPr>
        <p:spPr>
          <a:xfrm>
            <a:off x="1905000" y="4710114"/>
            <a:ext cx="2141764" cy="514350"/>
          </a:xfrm>
        </p:spPr>
        <p:txBody>
          <a:bodyPr/>
          <a:lstStyle/>
          <a:p>
            <a:r>
              <a:rPr lang="en-US" dirty="0"/>
              <a:t>Results</a:t>
            </a:r>
          </a:p>
        </p:txBody>
      </p:sp>
      <p:sp>
        <p:nvSpPr>
          <p:cNvPr id="7" name="Text Placeholder 6">
            <a:extLst>
              <a:ext uri="{FF2B5EF4-FFF2-40B4-BE49-F238E27FC236}">
                <a16:creationId xmlns:a16="http://schemas.microsoft.com/office/drawing/2014/main" id="{D7EB25CA-DA83-483D-AF83-0001BDF2DE2B}"/>
              </a:ext>
            </a:extLst>
          </p:cNvPr>
          <p:cNvSpPr>
            <a:spLocks noGrp="1"/>
          </p:cNvSpPr>
          <p:nvPr>
            <p:ph type="body" sz="quarter" idx="17"/>
          </p:nvPr>
        </p:nvSpPr>
        <p:spPr>
          <a:xfrm>
            <a:off x="4401535" y="1594478"/>
            <a:ext cx="5539095" cy="1010842"/>
          </a:xfrm>
        </p:spPr>
        <p:txBody>
          <a:bodyPr/>
          <a:lstStyle/>
          <a:p>
            <a:r>
              <a:rPr lang="en-US" dirty="0"/>
              <a:t>One of the most hotly debated subjects in football</a:t>
            </a:r>
          </a:p>
          <a:p>
            <a:endParaRPr lang="en-US" dirty="0"/>
          </a:p>
        </p:txBody>
      </p:sp>
      <p:sp>
        <p:nvSpPr>
          <p:cNvPr id="8" name="Text Placeholder 7">
            <a:extLst>
              <a:ext uri="{FF2B5EF4-FFF2-40B4-BE49-F238E27FC236}">
                <a16:creationId xmlns:a16="http://schemas.microsoft.com/office/drawing/2014/main" id="{B46CE8C6-E12D-4A0D-8553-7FFA31941D56}"/>
              </a:ext>
            </a:extLst>
          </p:cNvPr>
          <p:cNvSpPr>
            <a:spLocks noGrp="1"/>
          </p:cNvSpPr>
          <p:nvPr>
            <p:ph type="body" sz="quarter" idx="18"/>
          </p:nvPr>
        </p:nvSpPr>
        <p:spPr>
          <a:xfrm>
            <a:off x="4986028" y="2673328"/>
            <a:ext cx="5539095" cy="1010842"/>
          </a:xfrm>
        </p:spPr>
        <p:txBody>
          <a:bodyPr/>
          <a:lstStyle/>
          <a:p>
            <a:r>
              <a:rPr lang="en-US" dirty="0"/>
              <a:t>Forward optimization tells us what should be done</a:t>
            </a:r>
          </a:p>
        </p:txBody>
      </p:sp>
      <p:sp>
        <p:nvSpPr>
          <p:cNvPr id="9" name="Text Placeholder 8">
            <a:extLst>
              <a:ext uri="{FF2B5EF4-FFF2-40B4-BE49-F238E27FC236}">
                <a16:creationId xmlns:a16="http://schemas.microsoft.com/office/drawing/2014/main" id="{1C7D5285-85DF-4331-A6FA-1AE847CA47AE}"/>
              </a:ext>
            </a:extLst>
          </p:cNvPr>
          <p:cNvSpPr>
            <a:spLocks noGrp="1"/>
          </p:cNvSpPr>
          <p:nvPr>
            <p:ph type="body" sz="quarter" idx="19"/>
          </p:nvPr>
        </p:nvSpPr>
        <p:spPr>
          <a:xfrm>
            <a:off x="5576937" y="3755394"/>
            <a:ext cx="5539095" cy="1010842"/>
          </a:xfrm>
        </p:spPr>
        <p:txBody>
          <a:bodyPr/>
          <a:lstStyle/>
          <a:p>
            <a:r>
              <a:rPr lang="en-US" dirty="0"/>
              <a:t>Can inverse optimization give us additional insights?</a:t>
            </a:r>
          </a:p>
          <a:p>
            <a:endParaRPr lang="en-US" dirty="0"/>
          </a:p>
        </p:txBody>
      </p:sp>
      <p:sp>
        <p:nvSpPr>
          <p:cNvPr id="10" name="Text Placeholder 9">
            <a:extLst>
              <a:ext uri="{FF2B5EF4-FFF2-40B4-BE49-F238E27FC236}">
                <a16:creationId xmlns:a16="http://schemas.microsoft.com/office/drawing/2014/main" id="{02D305EF-9A88-496B-BFC1-D589A01EE381}"/>
              </a:ext>
            </a:extLst>
          </p:cNvPr>
          <p:cNvSpPr>
            <a:spLocks noGrp="1"/>
          </p:cNvSpPr>
          <p:nvPr>
            <p:ph type="body" sz="quarter" idx="20"/>
          </p:nvPr>
        </p:nvSpPr>
        <p:spPr>
          <a:xfrm>
            <a:off x="6175279" y="4824430"/>
            <a:ext cx="5539095" cy="1010842"/>
          </a:xfrm>
        </p:spPr>
        <p:txBody>
          <a:bodyPr/>
          <a:lstStyle/>
          <a:p>
            <a:r>
              <a:rPr lang="en-US" dirty="0"/>
              <a:t>Insights that we can draw from observing hypothetical beliefs</a:t>
            </a:r>
          </a:p>
          <a:p>
            <a:endParaRPr lang="en-US" dirty="0"/>
          </a:p>
        </p:txBody>
      </p:sp>
      <p:sp>
        <p:nvSpPr>
          <p:cNvPr id="13" name="Slide Number Placeholder 12">
            <a:extLst>
              <a:ext uri="{FF2B5EF4-FFF2-40B4-BE49-F238E27FC236}">
                <a16:creationId xmlns:a16="http://schemas.microsoft.com/office/drawing/2014/main" id="{E3984D70-BD95-4E1F-9725-902B5D74DED6}"/>
              </a:ext>
            </a:extLst>
          </p:cNvPr>
          <p:cNvSpPr>
            <a:spLocks noGrp="1"/>
          </p:cNvSpPr>
          <p:nvPr>
            <p:ph type="sldNum" sz="quarter" idx="12"/>
          </p:nvPr>
        </p:nvSpPr>
        <p:spPr>
          <a:xfrm>
            <a:off x="10810874" y="6356350"/>
            <a:ext cx="542925" cy="365125"/>
          </a:xfrm>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1738561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4003806" y="336389"/>
            <a:ext cx="5622409" cy="779408"/>
          </a:xfrm>
        </p:spPr>
        <p:txBody>
          <a:bodyPr/>
          <a:lstStyle/>
          <a:p>
            <a:pPr algn="ctr"/>
            <a:r>
              <a:rPr lang="en-US" sz="3600" dirty="0"/>
              <a:t>4</a:t>
            </a:r>
            <a:r>
              <a:rPr lang="en-US" sz="3600" baseline="30000" dirty="0"/>
              <a:t>th</a:t>
            </a:r>
            <a:r>
              <a:rPr lang="en-US" sz="3600" dirty="0"/>
              <a:t> </a:t>
            </a:r>
            <a:r>
              <a:rPr lang="en-US" sz="3600" dirty="0" err="1"/>
              <a:t>DowN</a:t>
            </a:r>
            <a:r>
              <a:rPr lang="en-US" sz="3600" dirty="0"/>
              <a:t> “Problem”</a:t>
            </a:r>
          </a:p>
        </p:txBody>
      </p:sp>
      <p:sp>
        <p:nvSpPr>
          <p:cNvPr id="6" name="Slide Number Placeholder 5">
            <a:extLst>
              <a:ext uri="{FF2B5EF4-FFF2-40B4-BE49-F238E27FC236}">
                <a16:creationId xmlns:a16="http://schemas.microsoft.com/office/drawing/2014/main" id="{5EDCFF82-B70F-4971-9182-7C3AEA3CFD26}"/>
              </a:ext>
            </a:extLst>
          </p:cNvPr>
          <p:cNvSpPr>
            <a:spLocks noGrp="1"/>
          </p:cNvSpPr>
          <p:nvPr>
            <p:ph type="sldNum" sz="quarter" idx="12"/>
          </p:nvPr>
        </p:nvSpPr>
        <p:spPr>
          <a:xfrm>
            <a:off x="9579428" y="6356350"/>
            <a:ext cx="1774371" cy="365125"/>
          </a:xfrm>
        </p:spPr>
        <p:txBody>
          <a:bodyPr/>
          <a:lstStyle/>
          <a:p>
            <a:fld id="{B5CEABB6-07DC-46E8-9B57-56EC44A396E5}" type="slidenum">
              <a:rPr lang="en-US" smtClean="0"/>
              <a:pPr/>
              <a:t>4</a:t>
            </a:fld>
            <a:endParaRPr lang="en-US" dirty="0"/>
          </a:p>
        </p:txBody>
      </p:sp>
      <p:pic>
        <p:nvPicPr>
          <p:cNvPr id="7" name="Picture 2" descr="Cowboys convert on fourth down from own 19-yard line">
            <a:extLst>
              <a:ext uri="{FF2B5EF4-FFF2-40B4-BE49-F238E27FC236}">
                <a16:creationId xmlns:a16="http://schemas.microsoft.com/office/drawing/2014/main" id="{E32EE917-33A1-5674-2986-999E3BF9D2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2167" y="1243176"/>
            <a:ext cx="8489754" cy="4775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5329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4003806" y="336389"/>
            <a:ext cx="5622409" cy="779408"/>
          </a:xfrm>
        </p:spPr>
        <p:txBody>
          <a:bodyPr/>
          <a:lstStyle/>
          <a:p>
            <a:pPr algn="ctr"/>
            <a:r>
              <a:rPr lang="en-US" sz="3600" dirty="0"/>
              <a:t>4</a:t>
            </a:r>
            <a:r>
              <a:rPr lang="en-US" sz="3600" baseline="30000" dirty="0"/>
              <a:t>th</a:t>
            </a:r>
            <a:r>
              <a:rPr lang="en-US" sz="3600" dirty="0"/>
              <a:t> </a:t>
            </a:r>
            <a:r>
              <a:rPr lang="en-US" sz="3600" dirty="0" err="1"/>
              <a:t>DowN</a:t>
            </a:r>
            <a:r>
              <a:rPr lang="en-US" sz="3600" dirty="0"/>
              <a:t> “Problem”</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3910912" y="1379786"/>
            <a:ext cx="7025493" cy="4721755"/>
          </a:xfrm>
        </p:spPr>
        <p:txBody>
          <a:bodyPr>
            <a:normAutofit/>
          </a:bodyPr>
          <a:lstStyle/>
          <a:p>
            <a:pPr marL="342900" indent="-342900">
              <a:buFontTx/>
              <a:buChar char="-"/>
            </a:pPr>
            <a:r>
              <a:rPr lang="en-US" sz="2000" dirty="0"/>
              <a:t>Traditionally, the decisions made on fourth down have been based on making the “conservative” decision</a:t>
            </a:r>
          </a:p>
          <a:p>
            <a:pPr marL="342900" indent="-342900">
              <a:buFontTx/>
              <a:buChar char="-"/>
            </a:pPr>
            <a:r>
              <a:rPr lang="en-US" sz="2000" dirty="0"/>
              <a:t>4</a:t>
            </a:r>
            <a:r>
              <a:rPr lang="en-US" sz="2000" baseline="30000" dirty="0"/>
              <a:t>th</a:t>
            </a:r>
            <a:r>
              <a:rPr lang="en-US" sz="2000" dirty="0"/>
              <a:t> down decisions are often thought of as having high leverage</a:t>
            </a:r>
          </a:p>
          <a:p>
            <a:pPr marL="342900" indent="-342900">
              <a:buFontTx/>
              <a:buChar char="-"/>
            </a:pPr>
            <a:r>
              <a:rPr lang="en-US" sz="2000" dirty="0"/>
              <a:t>The problem has gained a lot of popularity in the analytics world – about 1/3 of 4</a:t>
            </a:r>
            <a:r>
              <a:rPr lang="en-US" sz="2000" baseline="30000" dirty="0"/>
              <a:t>th</a:t>
            </a:r>
            <a:r>
              <a:rPr lang="en-US" sz="2000" dirty="0"/>
              <a:t> down decisions made do not agree with the optimal analytical decision</a:t>
            </a:r>
          </a:p>
          <a:p>
            <a:pPr marL="342900" indent="-342900">
              <a:buFontTx/>
              <a:buChar char="-"/>
            </a:pPr>
            <a:r>
              <a:rPr lang="en-US" sz="2000" dirty="0"/>
              <a:t>How is the optimal decision determined?</a:t>
            </a:r>
          </a:p>
          <a:p>
            <a:pPr marL="342900" indent="-342900">
              <a:buFontTx/>
              <a:buChar char="-"/>
            </a:pPr>
            <a:endParaRPr lang="en-US" sz="3200" dirty="0"/>
          </a:p>
          <a:p>
            <a:pPr marL="342900" indent="-342900">
              <a:buFontTx/>
              <a:buChar char="-"/>
            </a:pPr>
            <a:endParaRPr lang="en-US" sz="2000" dirty="0"/>
          </a:p>
          <a:p>
            <a:pPr marL="342900" indent="-342900">
              <a:buFontTx/>
              <a:buChar char="-"/>
            </a:pPr>
            <a:endParaRPr lang="en-US" sz="2000" dirty="0"/>
          </a:p>
        </p:txBody>
      </p:sp>
      <p:sp>
        <p:nvSpPr>
          <p:cNvPr id="6" name="Slide Number Placeholder 5">
            <a:extLst>
              <a:ext uri="{FF2B5EF4-FFF2-40B4-BE49-F238E27FC236}">
                <a16:creationId xmlns:a16="http://schemas.microsoft.com/office/drawing/2014/main" id="{5EDCFF82-B70F-4971-9182-7C3AEA3CFD26}"/>
              </a:ext>
            </a:extLst>
          </p:cNvPr>
          <p:cNvSpPr>
            <a:spLocks noGrp="1"/>
          </p:cNvSpPr>
          <p:nvPr>
            <p:ph type="sldNum" sz="quarter" idx="12"/>
          </p:nvPr>
        </p:nvSpPr>
        <p:spPr>
          <a:xfrm>
            <a:off x="9579428" y="6356350"/>
            <a:ext cx="1774371"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3039178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940894" y="241845"/>
            <a:ext cx="5111750" cy="1204912"/>
          </a:xfrm>
        </p:spPr>
        <p:txBody>
          <a:bodyPr/>
          <a:lstStyle/>
          <a:p>
            <a:r>
              <a:rPr lang="en-US" dirty="0"/>
              <a:t>Forward Optimization</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type="body" idx="1"/>
          </p:nvPr>
        </p:nvSpPr>
        <p:spPr>
          <a:xfrm>
            <a:off x="591761" y="1690255"/>
            <a:ext cx="6174798" cy="3496107"/>
          </a:xfrm>
        </p:spPr>
        <p:txBody>
          <a:bodyPr vert="horz" lIns="91440" tIns="45720" rIns="91440" bIns="45720" rtlCol="0" anchor="t">
            <a:normAutofit/>
          </a:bodyPr>
          <a:lstStyle/>
          <a:p>
            <a:pPr marL="342900" indent="-342900">
              <a:buFontTx/>
              <a:buChar char="-"/>
            </a:pPr>
            <a:r>
              <a:rPr lang="en-ZA" sz="2000" noProof="1"/>
              <a:t>Traditional optimization</a:t>
            </a:r>
          </a:p>
          <a:p>
            <a:pPr marL="800100" lvl="1" indent="-342900">
              <a:buFontTx/>
              <a:buChar char="-"/>
            </a:pPr>
            <a:r>
              <a:rPr lang="en-ZA" sz="2600" noProof="1"/>
              <a:t>Based on the data, what should we do to maximize winning?</a:t>
            </a:r>
          </a:p>
          <a:p>
            <a:pPr marL="342900" indent="-342900">
              <a:buFontTx/>
              <a:buChar char="-"/>
            </a:pPr>
            <a:r>
              <a:rPr lang="en-ZA" sz="2000" noProof="1"/>
              <a:t>`nflfastR` &amp; `nfl4th`</a:t>
            </a:r>
          </a:p>
          <a:p>
            <a:pPr marL="800100" lvl="1" indent="-342900">
              <a:buFontTx/>
              <a:buChar char="-"/>
            </a:pPr>
            <a:r>
              <a:rPr lang="en-ZA" sz="2600" noProof="1"/>
              <a:t>Optimizes decision based on win probability</a:t>
            </a:r>
          </a:p>
        </p:txBody>
      </p:sp>
      <p:sp>
        <p:nvSpPr>
          <p:cNvPr id="6" name="Slide Number Placeholder 5">
            <a:extLst>
              <a:ext uri="{FF2B5EF4-FFF2-40B4-BE49-F238E27FC236}">
                <a16:creationId xmlns:a16="http://schemas.microsoft.com/office/drawing/2014/main" id="{C23C3221-5F04-4CA7-A86A-EEA8566A1735}"/>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pic>
        <p:nvPicPr>
          <p:cNvPr id="8" name="Picture 7">
            <a:extLst>
              <a:ext uri="{FF2B5EF4-FFF2-40B4-BE49-F238E27FC236}">
                <a16:creationId xmlns:a16="http://schemas.microsoft.com/office/drawing/2014/main" id="{146A71A6-B6A6-419D-06E0-0EDB48B52593}"/>
              </a:ext>
            </a:extLst>
          </p:cNvPr>
          <p:cNvPicPr>
            <a:picLocks noChangeAspect="1"/>
          </p:cNvPicPr>
          <p:nvPr/>
        </p:nvPicPr>
        <p:blipFill>
          <a:blip r:embed="rId2"/>
          <a:stretch>
            <a:fillRect/>
          </a:stretch>
        </p:blipFill>
        <p:spPr>
          <a:xfrm>
            <a:off x="6960109" y="2224017"/>
            <a:ext cx="4393691" cy="3307742"/>
          </a:xfrm>
          <a:prstGeom prst="rect">
            <a:avLst/>
          </a:prstGeom>
        </p:spPr>
      </p:pic>
      <p:pic>
        <p:nvPicPr>
          <p:cNvPr id="10" name="Picture 9">
            <a:extLst>
              <a:ext uri="{FF2B5EF4-FFF2-40B4-BE49-F238E27FC236}">
                <a16:creationId xmlns:a16="http://schemas.microsoft.com/office/drawing/2014/main" id="{D57CF7D8-443A-F8DE-2B6E-9AEE2C96EA0F}"/>
              </a:ext>
            </a:extLst>
          </p:cNvPr>
          <p:cNvPicPr>
            <a:picLocks noChangeAspect="1"/>
          </p:cNvPicPr>
          <p:nvPr/>
        </p:nvPicPr>
        <p:blipFill>
          <a:blip r:embed="rId3"/>
          <a:stretch>
            <a:fillRect/>
          </a:stretch>
        </p:blipFill>
        <p:spPr>
          <a:xfrm>
            <a:off x="994701" y="4186794"/>
            <a:ext cx="5004136" cy="2486131"/>
          </a:xfrm>
          <a:prstGeom prst="rect">
            <a:avLst/>
          </a:prstGeom>
        </p:spPr>
      </p:pic>
      <p:pic>
        <p:nvPicPr>
          <p:cNvPr id="12" name="Picture 11">
            <a:extLst>
              <a:ext uri="{FF2B5EF4-FFF2-40B4-BE49-F238E27FC236}">
                <a16:creationId xmlns:a16="http://schemas.microsoft.com/office/drawing/2014/main" id="{E5AB067F-4A2E-1283-B122-07EE9C55C75E}"/>
              </a:ext>
            </a:extLst>
          </p:cNvPr>
          <p:cNvPicPr>
            <a:picLocks noChangeAspect="1"/>
          </p:cNvPicPr>
          <p:nvPr/>
        </p:nvPicPr>
        <p:blipFill>
          <a:blip r:embed="rId4"/>
          <a:stretch>
            <a:fillRect/>
          </a:stretch>
        </p:blipFill>
        <p:spPr>
          <a:xfrm rot="649773">
            <a:off x="4444343" y="853030"/>
            <a:ext cx="7676957" cy="527648"/>
          </a:xfrm>
          <a:prstGeom prst="rect">
            <a:avLst/>
          </a:prstGeom>
        </p:spPr>
      </p:pic>
    </p:spTree>
    <p:extLst>
      <p:ext uri="{BB962C8B-B14F-4D97-AF65-F5344CB8AC3E}">
        <p14:creationId xmlns:p14="http://schemas.microsoft.com/office/powerpoint/2010/main" val="1346372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885156" y="247049"/>
            <a:ext cx="8421688" cy="1325563"/>
          </a:xfrm>
        </p:spPr>
        <p:txBody>
          <a:bodyPr/>
          <a:lstStyle/>
          <a:p>
            <a:r>
              <a:rPr lang="en-US" dirty="0"/>
              <a:t>General Objective Function</a:t>
            </a:r>
          </a:p>
        </p:txBody>
      </p:sp>
      <p:sp>
        <p:nvSpPr>
          <p:cNvPr id="11" name="Slide Number Placeholder 10">
            <a:extLst>
              <a:ext uri="{FF2B5EF4-FFF2-40B4-BE49-F238E27FC236}">
                <a16:creationId xmlns:a16="http://schemas.microsoft.com/office/drawing/2014/main" id="{BAD5B6F4-0A90-447A-A1AE-D75C934B6B2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7</a:t>
            </a:fld>
            <a:endParaRPr lang="en-US" dirty="0"/>
          </a:p>
        </p:txBody>
      </p:sp>
      <p:pic>
        <p:nvPicPr>
          <p:cNvPr id="23" name="Picture 22">
            <a:extLst>
              <a:ext uri="{FF2B5EF4-FFF2-40B4-BE49-F238E27FC236}">
                <a16:creationId xmlns:a16="http://schemas.microsoft.com/office/drawing/2014/main" id="{F34BF653-4064-88A7-4147-C32ECB7CA4AD}"/>
              </a:ext>
            </a:extLst>
          </p:cNvPr>
          <p:cNvPicPr>
            <a:picLocks noChangeAspect="1"/>
          </p:cNvPicPr>
          <p:nvPr/>
        </p:nvPicPr>
        <p:blipFill>
          <a:blip r:embed="rId3"/>
          <a:stretch>
            <a:fillRect/>
          </a:stretch>
        </p:blipFill>
        <p:spPr>
          <a:xfrm>
            <a:off x="4674034" y="1381608"/>
            <a:ext cx="2843932" cy="823050"/>
          </a:xfrm>
          <a:prstGeom prst="rect">
            <a:avLst/>
          </a:prstGeom>
        </p:spPr>
      </p:pic>
      <p:sp>
        <p:nvSpPr>
          <p:cNvPr id="24" name="Title 1">
            <a:extLst>
              <a:ext uri="{FF2B5EF4-FFF2-40B4-BE49-F238E27FC236}">
                <a16:creationId xmlns:a16="http://schemas.microsoft.com/office/drawing/2014/main" id="{BAE39694-80CB-6999-3595-DD6F5738EAC4}"/>
              </a:ext>
            </a:extLst>
          </p:cNvPr>
          <p:cNvSpPr txBox="1">
            <a:spLocks/>
          </p:cNvSpPr>
          <p:nvPr/>
        </p:nvSpPr>
        <p:spPr>
          <a:xfrm>
            <a:off x="1885156" y="2379725"/>
            <a:ext cx="8421688"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r>
              <a:rPr lang="en-US" dirty="0"/>
              <a:t>What we maximize</a:t>
            </a:r>
          </a:p>
        </p:txBody>
      </p:sp>
      <p:pic>
        <p:nvPicPr>
          <p:cNvPr id="26" name="Picture 25">
            <a:extLst>
              <a:ext uri="{FF2B5EF4-FFF2-40B4-BE49-F238E27FC236}">
                <a16:creationId xmlns:a16="http://schemas.microsoft.com/office/drawing/2014/main" id="{57F659F6-53D4-21FC-6299-B7DAB1A9F87A}"/>
              </a:ext>
            </a:extLst>
          </p:cNvPr>
          <p:cNvPicPr>
            <a:picLocks noChangeAspect="1"/>
          </p:cNvPicPr>
          <p:nvPr/>
        </p:nvPicPr>
        <p:blipFill>
          <a:blip r:embed="rId4"/>
          <a:stretch>
            <a:fillRect/>
          </a:stretch>
        </p:blipFill>
        <p:spPr>
          <a:xfrm>
            <a:off x="1684894" y="3248078"/>
            <a:ext cx="8822212" cy="2743212"/>
          </a:xfrm>
          <a:prstGeom prst="rect">
            <a:avLst/>
          </a:prstGeom>
        </p:spPr>
      </p:pic>
    </p:spTree>
    <p:extLst>
      <p:ext uri="{BB962C8B-B14F-4D97-AF65-F5344CB8AC3E}">
        <p14:creationId xmlns:p14="http://schemas.microsoft.com/office/powerpoint/2010/main" val="1181491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5E3EA69-4E0E-41BD-8095-A124225A2647}"/>
              </a:ext>
              <a:ext uri="{C183D7F6-B498-43B3-948B-1728B52AA6E4}">
                <adec:decorative xmlns:adec="http://schemas.microsoft.com/office/drawing/2017/decorative" val="0"/>
              </a:ext>
            </a:extLst>
          </p:cNvPr>
          <p:cNvSpPr>
            <a:spLocks noGrp="1"/>
          </p:cNvSpPr>
          <p:nvPr>
            <p:ph idx="1"/>
          </p:nvPr>
        </p:nvSpPr>
        <p:spPr>
          <a:xfrm>
            <a:off x="682780" y="1777019"/>
            <a:ext cx="4382442" cy="4318981"/>
          </a:xfrm>
        </p:spPr>
        <p:txBody>
          <a:bodyPr>
            <a:normAutofit/>
          </a:bodyPr>
          <a:lstStyle/>
          <a:p>
            <a:pPr marL="342900" indent="-342900">
              <a:buFontTx/>
              <a:buChar char="-"/>
            </a:pPr>
            <a:r>
              <a:rPr lang="en-US" sz="2000" dirty="0"/>
              <a:t>Expected Points (EP)</a:t>
            </a:r>
          </a:p>
          <a:p>
            <a:pPr marL="342900" indent="-342900">
              <a:buFontTx/>
              <a:buChar char="-"/>
            </a:pPr>
            <a:r>
              <a:rPr lang="en-US" sz="2000" dirty="0"/>
              <a:t>Expected Points Added (EPA)</a:t>
            </a:r>
          </a:p>
          <a:p>
            <a:pPr marL="342900" indent="-342900">
              <a:buFontTx/>
              <a:buChar char="-"/>
            </a:pPr>
            <a:r>
              <a:rPr lang="en-US" sz="2000" dirty="0"/>
              <a:t>Other similar methods of quantifying football: </a:t>
            </a:r>
          </a:p>
          <a:p>
            <a:pPr marL="800100" lvl="1" indent="-342900">
              <a:buFontTx/>
              <a:buChar char="-"/>
            </a:pPr>
            <a:r>
              <a:rPr lang="en-US" sz="2000" dirty="0"/>
              <a:t>Win Probability (WP)</a:t>
            </a:r>
          </a:p>
          <a:p>
            <a:pPr marL="800100" lvl="1" indent="-342900">
              <a:buFontTx/>
              <a:buChar char="-"/>
            </a:pPr>
            <a:r>
              <a:rPr lang="en-US" sz="2000" dirty="0"/>
              <a:t>Win Probability Added (WPA)</a:t>
            </a:r>
          </a:p>
          <a:p>
            <a:pPr marL="800100" lvl="1" indent="-342900">
              <a:buFontTx/>
              <a:buChar char="-"/>
            </a:pPr>
            <a:r>
              <a:rPr lang="en-US" sz="2000" dirty="0"/>
              <a:t>Value Function</a:t>
            </a:r>
          </a:p>
          <a:p>
            <a:pPr marL="342900" indent="-342900">
              <a:buFontTx/>
              <a:buChar char="-"/>
            </a:pPr>
            <a:endParaRPr lang="en-US" sz="2000" dirty="0"/>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5536305" y="6356350"/>
            <a:ext cx="987552" cy="365125"/>
          </a:xfrm>
        </p:spPr>
        <p:txBody>
          <a:bodyPr/>
          <a:lstStyle/>
          <a:p>
            <a:fld id="{19B51A1E-902D-48AF-9020-955120F399B6}" type="slidenum">
              <a:rPr lang="en-ZA" smtClean="0"/>
              <a:pPr/>
              <a:t>8</a:t>
            </a:fld>
            <a:endParaRPr lang="en-ZA" dirty="0"/>
          </a:p>
        </p:txBody>
      </p:sp>
      <p:pic>
        <p:nvPicPr>
          <p:cNvPr id="8" name="Picture 7">
            <a:extLst>
              <a:ext uri="{FF2B5EF4-FFF2-40B4-BE49-F238E27FC236}">
                <a16:creationId xmlns:a16="http://schemas.microsoft.com/office/drawing/2014/main" id="{2EEC603A-05D4-6A6D-37DA-9E0AB942AF12}"/>
              </a:ext>
            </a:extLst>
          </p:cNvPr>
          <p:cNvPicPr>
            <a:picLocks noChangeAspect="1"/>
          </p:cNvPicPr>
          <p:nvPr/>
        </p:nvPicPr>
        <p:blipFill>
          <a:blip r:embed="rId3"/>
          <a:stretch>
            <a:fillRect/>
          </a:stretch>
        </p:blipFill>
        <p:spPr>
          <a:xfrm>
            <a:off x="6030081" y="1683226"/>
            <a:ext cx="5594306" cy="3836803"/>
          </a:xfrm>
          <a:prstGeom prst="rect">
            <a:avLst/>
          </a:prstGeom>
        </p:spPr>
      </p:pic>
      <p:sp>
        <p:nvSpPr>
          <p:cNvPr id="10" name="Title 9">
            <a:extLst>
              <a:ext uri="{FF2B5EF4-FFF2-40B4-BE49-F238E27FC236}">
                <a16:creationId xmlns:a16="http://schemas.microsoft.com/office/drawing/2014/main" id="{EC438EE8-78F5-D73B-B3A3-332DE07AF720}"/>
              </a:ext>
            </a:extLst>
          </p:cNvPr>
          <p:cNvSpPr>
            <a:spLocks noGrp="1"/>
          </p:cNvSpPr>
          <p:nvPr>
            <p:ph type="title"/>
          </p:nvPr>
        </p:nvSpPr>
        <p:spPr>
          <a:xfrm>
            <a:off x="682780" y="0"/>
            <a:ext cx="5841077" cy="1325563"/>
          </a:xfrm>
        </p:spPr>
        <p:txBody>
          <a:bodyPr>
            <a:normAutofit/>
          </a:bodyPr>
          <a:lstStyle/>
          <a:p>
            <a:r>
              <a:rPr lang="en-US" sz="3200" dirty="0"/>
              <a:t>Basis of NFL Analytics</a:t>
            </a:r>
          </a:p>
        </p:txBody>
      </p:sp>
    </p:spTree>
    <p:extLst>
      <p:ext uri="{BB962C8B-B14F-4D97-AF65-F5344CB8AC3E}">
        <p14:creationId xmlns:p14="http://schemas.microsoft.com/office/powerpoint/2010/main" val="2243494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expected-points-added-epa-nfl-by-down-and-field-position">
            <a:extLst>
              <a:ext uri="{FF2B5EF4-FFF2-40B4-BE49-F238E27FC236}">
                <a16:creationId xmlns:a16="http://schemas.microsoft.com/office/drawing/2014/main" id="{BBC45DA5-6619-CE37-C34A-529F2C539A4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20650" y="291941"/>
            <a:ext cx="11950700" cy="6274118"/>
          </a:xfrm>
          <a:prstGeom prst="rect">
            <a:avLst/>
          </a:prstGeom>
          <a:solidFill>
            <a:srgbClr val="FFFFFF"/>
          </a:solidFill>
        </p:spPr>
      </p:pic>
      <p:sp>
        <p:nvSpPr>
          <p:cNvPr id="11" name="Slide Number Placeholder 10" hidden="1">
            <a:extLst>
              <a:ext uri="{FF2B5EF4-FFF2-40B4-BE49-F238E27FC236}">
                <a16:creationId xmlns:a16="http://schemas.microsoft.com/office/drawing/2014/main" id="{F0165ACD-9471-20D2-B160-FAF1BA7CD064}"/>
              </a:ext>
            </a:extLst>
          </p:cNvPr>
          <p:cNvSpPr>
            <a:spLocks noGrp="1"/>
          </p:cNvSpPr>
          <p:nvPr>
            <p:ph type="sldNum" sz="quarter" idx="12"/>
          </p:nvPr>
        </p:nvSpPr>
        <p:spPr/>
        <p:txBody>
          <a:bodyPr/>
          <a:lstStyle/>
          <a:p>
            <a:pPr>
              <a:spcAft>
                <a:spcPts val="600"/>
              </a:spcAft>
            </a:pPr>
            <a:fld id="{B5CEABB6-07DC-46E8-9B57-56EC44A396E5}" type="slidenum">
              <a:rPr lang="en-US" smtClean="0"/>
              <a:pPr>
                <a:spcAft>
                  <a:spcPts val="600"/>
                </a:spcAft>
              </a:pPr>
              <a:t>9</a:t>
            </a:fld>
            <a:endParaRPr lang="en-US"/>
          </a:p>
        </p:txBody>
      </p:sp>
      <p:sp>
        <p:nvSpPr>
          <p:cNvPr id="12" name="Date Placeholder 26">
            <a:extLst>
              <a:ext uri="{FF2B5EF4-FFF2-40B4-BE49-F238E27FC236}">
                <a16:creationId xmlns:a16="http://schemas.microsoft.com/office/drawing/2014/main" id="{E9B7397E-3D92-BFDD-1970-D331B518F7B2}"/>
              </a:ext>
            </a:extLst>
          </p:cNvPr>
          <p:cNvSpPr>
            <a:spLocks noGrp="1"/>
          </p:cNvSpPr>
          <p:nvPr>
            <p:ph type="dt" sz="half" idx="10"/>
          </p:nvPr>
        </p:nvSpPr>
        <p:spPr>
          <a:xfrm>
            <a:off x="56803" y="6492875"/>
            <a:ext cx="4714701" cy="365125"/>
          </a:xfrm>
        </p:spPr>
        <p:txBody>
          <a:bodyPr/>
          <a:lstStyle/>
          <a:p>
            <a:r>
              <a:rPr lang="en-US" dirty="0"/>
              <a:t>https://www.nfeloapp.com/analysis/expected-points-added-epa-nfl/</a:t>
            </a:r>
          </a:p>
        </p:txBody>
      </p:sp>
    </p:spTree>
    <p:extLst>
      <p:ext uri="{BB962C8B-B14F-4D97-AF65-F5344CB8AC3E}">
        <p14:creationId xmlns:p14="http://schemas.microsoft.com/office/powerpoint/2010/main" val="666090075"/>
      </p:ext>
    </p:extLst>
  </p:cSld>
  <p:clrMapOvr>
    <a:masterClrMapping/>
  </p:clrMapOvr>
</p:sld>
</file>

<file path=ppt/theme/theme1.xml><?xml version="1.0" encoding="utf-8"?>
<a:theme xmlns:a="http://schemas.openxmlformats.org/drawingml/2006/main" name="Monolin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dark sales pitch_tm22318419_Win32_LW__SL_v3" id="{25F84EBA-C1D2-4AFA-BE29-F69FFF8F2DC6}" vid="{6C5BA4FE-EBF3-4DA8-82DB-24F1AF7B6C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5BA3906-9696-4247-AC0D-DD5C26B2A70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2D446390-8521-40A2-A462-EA068123BED9}">
  <ds:schemaRefs>
    <ds:schemaRef ds:uri="http://schemas.microsoft.com/sharepoint/v3/contenttype/forms"/>
  </ds:schemaRefs>
</ds:datastoreItem>
</file>

<file path=customXml/itemProps3.xml><?xml version="1.0" encoding="utf-8"?>
<ds:datastoreItem xmlns:ds="http://schemas.openxmlformats.org/officeDocument/2006/customXml" ds:itemID="{01E84A1C-2814-43A7-9448-348326113A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Minimalist sales pitch</Template>
  <TotalTime>4358</TotalTime>
  <Words>942</Words>
  <Application>Microsoft Office PowerPoint</Application>
  <PresentationFormat>Widescreen</PresentationFormat>
  <Paragraphs>113</Paragraphs>
  <Slides>25</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Tenorite</vt:lpstr>
      <vt:lpstr>Monoline</vt:lpstr>
      <vt:lpstr>General Motivation</vt:lpstr>
      <vt:lpstr>PowerPoint Presentation</vt:lpstr>
      <vt:lpstr>Agenda</vt:lpstr>
      <vt:lpstr>4th DowN “Problem”</vt:lpstr>
      <vt:lpstr>4th DowN “Problem”</vt:lpstr>
      <vt:lpstr>Forward Optimization</vt:lpstr>
      <vt:lpstr>General Objective Function</vt:lpstr>
      <vt:lpstr>Basis of NFL Analytics</vt:lpstr>
      <vt:lpstr>PowerPoint Presentation</vt:lpstr>
      <vt:lpstr>PowerPoint Presentation</vt:lpstr>
      <vt:lpstr>PowerPoint Presentation</vt:lpstr>
      <vt:lpstr>Inverse Optimization</vt:lpstr>
      <vt:lpstr>Our Strategy to infer skewed beliefs</vt:lpstr>
      <vt:lpstr>Inverse Optimization Structure</vt:lpstr>
      <vt:lpstr>Inverse Toy Problem Original Data</vt:lpstr>
      <vt:lpstr>Inverse Toy Problem Reweighting</vt:lpstr>
      <vt:lpstr>PowerPoint Presentation</vt:lpstr>
      <vt:lpstr>Resampling Algorithm to learn skewed beliefs</vt:lpstr>
      <vt:lpstr>Results</vt:lpstr>
      <vt:lpstr>PowerPoint Presentation</vt:lpstr>
      <vt:lpstr>PowerPoint Presentation</vt:lpstr>
      <vt:lpstr>PowerPoint Presentation</vt:lpstr>
      <vt:lpstr>4th Down Upweighting</vt:lpstr>
      <vt:lpstr>Application and Future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Belief Learning:</dc:title>
  <dc:creator>Jacob Miller</dc:creator>
  <cp:lastModifiedBy>Jacob Miller</cp:lastModifiedBy>
  <cp:revision>33</cp:revision>
  <dcterms:created xsi:type="dcterms:W3CDTF">2023-02-24T04:34:51Z</dcterms:created>
  <dcterms:modified xsi:type="dcterms:W3CDTF">2023-03-27T23:17:14Z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